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907" r:id="rId1"/>
  </p:sldMasterIdLst>
  <p:notesMasterIdLst>
    <p:notesMasterId r:id="rId16"/>
  </p:notesMasterIdLst>
  <p:sldIdLst>
    <p:sldId id="256" r:id="rId2"/>
    <p:sldId id="257" r:id="rId3"/>
    <p:sldId id="259" r:id="rId4"/>
    <p:sldId id="271" r:id="rId5"/>
    <p:sldId id="261" r:id="rId6"/>
    <p:sldId id="262" r:id="rId7"/>
    <p:sldId id="263" r:id="rId8"/>
    <p:sldId id="264" r:id="rId9"/>
    <p:sldId id="265" r:id="rId10"/>
    <p:sldId id="266" r:id="rId11"/>
    <p:sldId id="267" r:id="rId12"/>
    <p:sldId id="272" r:id="rId13"/>
    <p:sldId id="268" r:id="rId14"/>
    <p:sldId id="258" r:id="rId1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167" autoAdjust="0"/>
  </p:normalViewPr>
  <p:slideViewPr>
    <p:cSldViewPr snapToGrid="0">
      <p:cViewPr varScale="1">
        <p:scale>
          <a:sx n="170" d="100"/>
          <a:sy n="170" d="100"/>
        </p:scale>
        <p:origin x="1344" y="13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0b29caa05f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0b29caa05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0b29caa05f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0b29caa05f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Lexical Diversity (0.90)</a:t>
            </a:r>
            <a:r>
              <a:rPr lang="en-US" dirty="0"/>
              <a:t>:</a:t>
            </a:r>
          </a:p>
          <a:p>
            <a:pPr>
              <a:buFont typeface="Arial" panose="020B0604020202020204" pitchFamily="34" charset="0"/>
              <a:buChar char="•"/>
            </a:pPr>
            <a:r>
              <a:rPr lang="en-US" dirty="0"/>
              <a:t>This metric is calculated as the ratio of unique words to the total number of words. A high lexical diversity (closer to 1) suggests that the text uses a wide variety of words, which generally indicates richness and lack of redundancy. In this case, 0.90 indicates that your summaries and titles use a diverse vocabulary and avoid repeating the same words too often.</a:t>
            </a:r>
          </a:p>
          <a:p>
            <a:r>
              <a:rPr lang="en-US" b="1" dirty="0"/>
              <a:t>Readability (56.59)</a:t>
            </a:r>
            <a:r>
              <a:rPr lang="en-US" dirty="0"/>
              <a:t>:</a:t>
            </a:r>
          </a:p>
          <a:p>
            <a:pPr>
              <a:buFont typeface="Arial" panose="020B0604020202020204" pitchFamily="34" charset="0"/>
              <a:buChar char="•"/>
            </a:pPr>
            <a:r>
              <a:rPr lang="en-US" dirty="0"/>
              <a:t>Readability scores, such as Flesch Reading Ease, gauge how easy the text is to read. A score of 56.59 falls within the "fairly difficult" range, meaning the content is moderately challenging to read. For general audiences, a higher readability score (closer to 70-80) is often preferred. However, this can vary depending on the context and the intended audience's reading level.</a:t>
            </a:r>
          </a:p>
          <a:p>
            <a:r>
              <a:rPr lang="en-US" b="1" dirty="0"/>
              <a:t>Length Consistency (Variance: 97.20)</a:t>
            </a:r>
            <a:r>
              <a:rPr lang="en-US" dirty="0"/>
              <a:t>:</a:t>
            </a:r>
          </a:p>
          <a:p>
            <a:pPr>
              <a:buFont typeface="Arial" panose="020B0604020202020204" pitchFamily="34" charset="0"/>
              <a:buChar char="•"/>
            </a:pPr>
            <a:r>
              <a:rPr lang="en-US" dirty="0"/>
              <a:t>Variance in length reflects the consistency of the summary lengths. A high variance suggests more fluctuation in summary lengths, which might indicate that the model isn't generating outputs of uniform length. Depending on the context, you may want a lower variance for more consistency, particularly if summaries need to be concise and standardized.</a:t>
            </a:r>
          </a:p>
          <a:p>
            <a:r>
              <a:rPr lang="en-US" b="1" dirty="0"/>
              <a:t>Average Sentiment Score (0.39)</a:t>
            </a:r>
            <a:r>
              <a:rPr lang="en-US" dirty="0"/>
              <a:t>:</a:t>
            </a:r>
          </a:p>
          <a:p>
            <a:pPr>
              <a:buFont typeface="Arial" panose="020B0604020202020204" pitchFamily="34" charset="0"/>
              <a:buChar char="•"/>
            </a:pPr>
            <a:r>
              <a:rPr lang="en-US" dirty="0"/>
              <a:t>Sentiment scores typically range from -1 (very negative) to +1 (very positive). A score of 0.39 indicates a slightly positive sentiment in the summaries on average. This score shows that the summaries are generally positive, although they are not overly enthusiastic. This could be beneficial if the aim is to convey a balanced perspective.</a:t>
            </a:r>
          </a:p>
          <a:p>
            <a:r>
              <a:rPr lang="en-US" b="1" dirty="0"/>
              <a:t>Uniqueness Score (1.0)</a:t>
            </a:r>
            <a:r>
              <a:rPr lang="en-US" dirty="0"/>
              <a:t>:</a:t>
            </a:r>
          </a:p>
          <a:p>
            <a:pPr>
              <a:buFont typeface="Arial" panose="020B0604020202020204" pitchFamily="34" charset="0"/>
              <a:buChar char="•"/>
            </a:pPr>
            <a:r>
              <a:rPr lang="en-US" dirty="0"/>
              <a:t>This score suggests that all generated summaries and titles are unique within the dataset. A score of 1.0 is ideal, as it indicates that there are no duplicate outputs, meaning that each product has a distinct summary and title.</a:t>
            </a:r>
          </a:p>
          <a:p>
            <a:r>
              <a:rPr lang="en-US" b="1" dirty="0"/>
              <a:t>Average Coverage (26.35)</a:t>
            </a:r>
            <a:r>
              <a:rPr lang="en-US" dirty="0"/>
              <a:t>:</a:t>
            </a:r>
          </a:p>
          <a:p>
            <a:pPr>
              <a:buFont typeface="Arial" panose="020B0604020202020204" pitchFamily="34" charset="0"/>
              <a:buChar char="•"/>
            </a:pPr>
            <a:r>
              <a:rPr lang="en-US" dirty="0"/>
              <a:t>Coverage can refer to the proportion of the original content (such as reviews) that is represented in the summary. An average coverage of 26.35% indicates that approximately one-fourth of the information from the original reviews is included in the summaries. This level of coverage suggests that the summaries are selective, likely capturing the main points without being overly detailed.</a:t>
            </a:r>
          </a:p>
          <a:p>
            <a:r>
              <a:rPr lang="en-US" b="1" dirty="0"/>
              <a:t>Average Noun-to-Verb Ratio (3.22)</a:t>
            </a:r>
            <a:r>
              <a:rPr lang="en-US" dirty="0"/>
              <a:t>:</a:t>
            </a:r>
          </a:p>
          <a:p>
            <a:pPr>
              <a:buFont typeface="Arial" panose="020B0604020202020204" pitchFamily="34" charset="0"/>
              <a:buChar char="•"/>
            </a:pPr>
            <a:r>
              <a:rPr lang="en-US" dirty="0"/>
              <a:t>This ratio helps to understand the descriptive versus action-oriented nature of the text. A higher ratio (3.22 in this case) means that the text is more descriptive, with more nouns than verbs. Descriptive content is common in product summaries, as they often focus on features and qualities (nouns) rather than actions (verbs).</a:t>
            </a:r>
          </a:p>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0b29caa05f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0b29caa05f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76057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0b29caa05f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0b29caa05f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a4494c298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a4494c298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0b29caa0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0b29caa05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30b29caa05f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30b29caa05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0b29caa0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0b29caa05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72609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0b29caa05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0b29caa05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30b29caa05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30b29caa05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0b29caa05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0b29caa05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0b29caa05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0b29caa05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30b29caa05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30b29caa05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60EA64-D806-43AC-9DF2-F8C432F32B4C}" type="datetimeFigureOut">
              <a:rPr lang="en-US" smtClean="0"/>
              <a:t>18-Oct-24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569345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60EA64-D806-43AC-9DF2-F8C432F32B4C}" type="datetimeFigureOut">
              <a:rPr lang="en-US" smtClean="0"/>
              <a:t>18-Oct-24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5388988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09226"/>
            <a:ext cx="1971675" cy="431992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09226"/>
            <a:ext cx="5800725" cy="4319924"/>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60EA64-D806-43AC-9DF2-F8C432F32B4C}" type="datetimeFigureOut">
              <a:rPr lang="en-US" smtClean="0"/>
              <a:t>18-Oct-24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8154551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753424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60EA64-D806-43AC-9DF2-F8C432F32B4C}" type="datetimeFigureOut">
              <a:rPr lang="en-US" smtClean="0"/>
              <a:t>18-Oct-24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5052905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18-Oct-24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269249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59"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160EA64-D806-43AC-9DF2-F8C432F32B4C}" type="datetimeFigureOut">
              <a:rPr lang="en-US" smtClean="0"/>
              <a:t>18-Oct-24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4232713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18-Oct-24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2421858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18-Oct-24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8781156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278504F-A551-4DE0-9316-4DCD1D8CC752}" type="datetimeFigureOut">
              <a:rPr lang="en-US" smtClean="0"/>
              <a:t>18-Oct-24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612489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4" y="4844839"/>
            <a:ext cx="1963883" cy="273844"/>
          </a:xfrm>
        </p:spPr>
        <p:txBody>
          <a:bodyPr/>
          <a:lstStyle>
            <a:lvl1pPr algn="l">
              <a:defRPr/>
            </a:lvl1pPr>
          </a:lstStyle>
          <a:p>
            <a:fld id="{1160EA64-D806-43AC-9DF2-F8C432F32B4C}" type="datetimeFigureOut">
              <a:rPr lang="en-US" smtClean="0"/>
              <a:t>18-Oct-24</a:t>
            </a:fld>
            <a:endParaRPr lang="en-US" dirty="0"/>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5762282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5234" cy="617220"/>
          </a:xfrm>
        </p:spPr>
        <p:txBody>
          <a:bodyPr lIns="91440" tIns="0" rIns="91440" bIns="0" anchor="b">
            <a:noAutofit/>
          </a:bodyPr>
          <a:lstStyle>
            <a:lvl1pPr>
              <a:defRPr sz="27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3686307"/>
          </a:xfrm>
          <a:solidFill>
            <a:schemeClr val="bg2">
              <a:lumMod val="90000"/>
            </a:schemeClr>
          </a:solidFill>
        </p:spPr>
        <p:txBody>
          <a:bodyPr lIns="457200" tIns="45720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22960" y="4430268"/>
            <a:ext cx="7584948" cy="44577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1160EA64-D806-43AC-9DF2-F8C432F32B4C}" type="datetimeFigureOut">
              <a:rPr lang="en-US" smtClean="0"/>
              <a:t>18-Oct-24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5854698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750737"/>
            <a:ext cx="9143989" cy="4986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4844839"/>
            <a:ext cx="1854203" cy="273844"/>
          </a:xfrm>
          <a:prstGeom prst="rect">
            <a:avLst/>
          </a:prstGeom>
        </p:spPr>
        <p:txBody>
          <a:bodyPr vert="horz" lIns="91440" tIns="45720" rIns="91440" bIns="45720" rtlCol="0" anchor="ctr"/>
          <a:lstStyle>
            <a:lvl1pPr algn="l">
              <a:defRPr sz="675">
                <a:solidFill>
                  <a:srgbClr val="FFFFFF"/>
                </a:solidFill>
              </a:defRPr>
            </a:lvl1pPr>
          </a:lstStyle>
          <a:p>
            <a:fld id="{1160EA64-D806-43AC-9DF2-F8C432F32B4C}" type="datetimeFigureOut">
              <a:rPr lang="en-US" smtClean="0"/>
              <a:t>18-Oct-24</a:t>
            </a:fld>
            <a:endParaRPr lang="en-US" dirty="0"/>
          </a:p>
        </p:txBody>
      </p:sp>
      <p:sp>
        <p:nvSpPr>
          <p:cNvPr id="5" name="Footer Placeholder 4"/>
          <p:cNvSpPr>
            <a:spLocks noGrp="1"/>
          </p:cNvSpPr>
          <p:nvPr>
            <p:ph type="ftr" sz="quarter" idx="3"/>
          </p:nvPr>
        </p:nvSpPr>
        <p:spPr>
          <a:xfrm>
            <a:off x="2764639" y="4844839"/>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91440" tIns="45720" rIns="91440" bIns="45720" rtlCol="0" anchor="ctr"/>
          <a:lstStyle>
            <a:lvl1pPr algn="r">
              <a:defRPr sz="788">
                <a:solidFill>
                  <a:srgbClr val="FFFFFF"/>
                </a:solidFill>
              </a:defRPr>
            </a:lvl1pPr>
          </a:lstStyle>
          <a:p>
            <a:pPr marL="0" lvl="0" indent="0" algn="r" rtl="0">
              <a:spcBef>
                <a:spcPts val="0"/>
              </a:spcBef>
              <a:spcAft>
                <a:spcPts val="0"/>
              </a:spcAft>
              <a:buNone/>
            </a:pPr>
            <a:fld id="{00000000-1234-1234-1234-123412341234}" type="slidenum">
              <a:rPr lang="en" smtClean="0"/>
              <a:t>‹#›</a:t>
            </a:fld>
            <a:endParaRPr lang="en"/>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7564143"/>
      </p:ext>
    </p:extLst>
  </p:cSld>
  <p:clrMap bg1="lt1" tx1="dk1" bg2="lt2" tx2="dk2" accent1="accent1" accent2="accent2" accent3="accent3" accent4="accent4" accent5="accent5" accent6="accent6" hlink="hlink" folHlink="folHlink"/>
  <p:sldLayoutIdLst>
    <p:sldLayoutId id="2147483908" r:id="rId1"/>
    <p:sldLayoutId id="2147483909" r:id="rId2"/>
    <p:sldLayoutId id="2147483910" r:id="rId3"/>
    <p:sldLayoutId id="2147483911" r:id="rId4"/>
    <p:sldLayoutId id="2147483912" r:id="rId5"/>
    <p:sldLayoutId id="2147483913" r:id="rId6"/>
    <p:sldLayoutId id="2147483914" r:id="rId7"/>
    <p:sldLayoutId id="2147483915" r:id="rId8"/>
    <p:sldLayoutId id="2147483916" r:id="rId9"/>
    <p:sldLayoutId id="2147483917" r:id="rId10"/>
    <p:sldLayoutId id="2147483918" r:id="rId11"/>
    <p:sldLayoutId id="2147483919" r:id="rId12"/>
  </p:sldLayoutIdLst>
  <p:hf sldNum="0" hdr="0" ftr="0" dt="0"/>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9.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2.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5.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844676" y="781525"/>
            <a:ext cx="78822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a:t>SenCluSum AI</a:t>
            </a:r>
            <a:endParaRPr dirty="0"/>
          </a:p>
        </p:txBody>
      </p:sp>
      <p:sp>
        <p:nvSpPr>
          <p:cNvPr id="55" name="Google Shape;55;p13"/>
          <p:cNvSpPr txBox="1">
            <a:spLocks noGrp="1"/>
          </p:cNvSpPr>
          <p:nvPr>
            <p:ph type="subTitle" idx="1"/>
          </p:nvPr>
        </p:nvSpPr>
        <p:spPr>
          <a:xfrm>
            <a:off x="800100" y="3634728"/>
            <a:ext cx="7543800" cy="578585"/>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dirty="0"/>
              <a:t>D</a:t>
            </a:r>
            <a:r>
              <a:rPr lang="en" dirty="0"/>
              <a:t>r. Salvador Vento</a:t>
            </a:r>
            <a:endParaRPr dirty="0"/>
          </a:p>
        </p:txBody>
      </p:sp>
      <p:pic>
        <p:nvPicPr>
          <p:cNvPr id="3" name="Picture 2" descr="A logo of a group of people">
            <a:extLst>
              <a:ext uri="{FF2B5EF4-FFF2-40B4-BE49-F238E27FC236}">
                <a16:creationId xmlns:a16="http://schemas.microsoft.com/office/drawing/2014/main" id="{15B2B642-4CB1-A1D5-96EB-2C45017D5AD7}"/>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7861206" y="-118917"/>
            <a:ext cx="1453055" cy="1049104"/>
          </a:xfrm>
          <a:prstGeom prst="rect">
            <a:avLst/>
          </a:prstGeom>
        </p:spPr>
      </p:pic>
      <p:sp>
        <p:nvSpPr>
          <p:cNvPr id="5" name="TextBox 4">
            <a:extLst>
              <a:ext uri="{FF2B5EF4-FFF2-40B4-BE49-F238E27FC236}">
                <a16:creationId xmlns:a16="http://schemas.microsoft.com/office/drawing/2014/main" id="{BCF1FCF1-B041-2AF0-86AC-BCB1E55AEBCE}"/>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Leveraging pre-trained Mistral</a:t>
            </a:r>
            <a:endParaRPr dirty="0"/>
          </a:p>
        </p:txBody>
      </p:sp>
      <p:sp>
        <p:nvSpPr>
          <p:cNvPr id="115" name="Google Shape;115;p23"/>
          <p:cNvSpPr txBox="1">
            <a:spLocks noGrp="1"/>
          </p:cNvSpPr>
          <p:nvPr>
            <p:ph type="body" idx="1"/>
          </p:nvPr>
        </p:nvSpPr>
        <p:spPr>
          <a:xfrm>
            <a:off x="311700" y="1348033"/>
            <a:ext cx="8520600" cy="3220842"/>
          </a:xfrm>
          <a:prstGeom prst="rect">
            <a:avLst/>
          </a:prstGeom>
        </p:spPr>
        <p:txBody>
          <a:bodyPr spcFirstLastPara="1" wrap="square" lIns="91425" tIns="91425" rIns="91425" bIns="91425" anchor="t" anchorCtr="0">
            <a:normAutofit/>
          </a:bodyPr>
          <a:lstStyle/>
          <a:p>
            <a:pPr marL="0" indent="0">
              <a:buNone/>
            </a:pPr>
            <a:r>
              <a:rPr lang="en-US" b="1" dirty="0"/>
              <a:t>Extracting key insights from thousands of reviews is humanly impossible </a:t>
            </a:r>
            <a:r>
              <a:rPr lang="en-US" dirty="0"/>
              <a:t>without algorithms. But using reviews to extract both pros, cons, how customers feel, type of customers and other insights from the natural language </a:t>
            </a:r>
            <a:r>
              <a:rPr lang="en-US" b="1" dirty="0"/>
              <a:t>is simply impossible… or is it?</a:t>
            </a:r>
          </a:p>
          <a:p>
            <a:pPr marL="0" indent="0">
              <a:buNone/>
            </a:pPr>
            <a:endParaRPr lang="en-US" b="1" dirty="0"/>
          </a:p>
          <a:p>
            <a:pPr marL="285750" indent="-285750"/>
            <a:r>
              <a:rPr lang="en-US" sz="1600" dirty="0"/>
              <a:t>Prompt  engineering to leverage the power of </a:t>
            </a:r>
            <a:r>
              <a:rPr lang="en-US" sz="1600" dirty="0" err="1"/>
              <a:t>GenAI</a:t>
            </a:r>
            <a:endParaRPr lang="en-US" sz="1600" dirty="0"/>
          </a:p>
          <a:p>
            <a:pPr marL="742950" lvl="1" indent="-285750"/>
            <a:r>
              <a:rPr lang="en-US" sz="1600" dirty="0"/>
              <a:t>Pros: </a:t>
            </a:r>
          </a:p>
          <a:p>
            <a:pPr marL="1200150" lvl="2" indent="-285750"/>
            <a:r>
              <a:rPr lang="en-US" sz="1400" dirty="0"/>
              <a:t>Reduced training time</a:t>
            </a:r>
          </a:p>
          <a:p>
            <a:pPr marL="1200150" lvl="2" indent="-285750"/>
            <a:r>
              <a:rPr lang="en-US" sz="1400" dirty="0"/>
              <a:t>Significantly cheaper to fine-tune and use</a:t>
            </a:r>
            <a:endParaRPr sz="1400" dirty="0"/>
          </a:p>
        </p:txBody>
      </p:sp>
      <p:sp>
        <p:nvSpPr>
          <p:cNvPr id="2" name="TextBox 1">
            <a:extLst>
              <a:ext uri="{FF2B5EF4-FFF2-40B4-BE49-F238E27FC236}">
                <a16:creationId xmlns:a16="http://schemas.microsoft.com/office/drawing/2014/main" id="{1709F672-6752-FD5E-E223-BE510CFE0D8F}"/>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pic>
        <p:nvPicPr>
          <p:cNvPr id="4" name="Picture 3" descr="A logo of a group of people">
            <a:extLst>
              <a:ext uri="{FF2B5EF4-FFF2-40B4-BE49-F238E27FC236}">
                <a16:creationId xmlns:a16="http://schemas.microsoft.com/office/drawing/2014/main" id="{BE032455-C610-6B68-18B4-C9629746067D}"/>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5">
                                            <p:txEl>
                                              <p:pRg st="0" end="0"/>
                                            </p:txEl>
                                          </p:spTgt>
                                        </p:tgtEl>
                                        <p:attrNameLst>
                                          <p:attrName>style.visibility</p:attrName>
                                        </p:attrNameLst>
                                      </p:cBhvr>
                                      <p:to>
                                        <p:strVal val="visible"/>
                                      </p:to>
                                    </p:set>
                                    <p:animEffect transition="in" filter="fade">
                                      <p:cBhvr>
                                        <p:cTn id="7" dur="500"/>
                                        <p:tgtEl>
                                          <p:spTgt spid="11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5">
                                            <p:txEl>
                                              <p:pRg st="2" end="2"/>
                                            </p:txEl>
                                          </p:spTgt>
                                        </p:tgtEl>
                                        <p:attrNameLst>
                                          <p:attrName>style.visibility</p:attrName>
                                        </p:attrNameLst>
                                      </p:cBhvr>
                                      <p:to>
                                        <p:strVal val="visible"/>
                                      </p:to>
                                    </p:set>
                                    <p:animEffect transition="in" filter="fade">
                                      <p:cBhvr>
                                        <p:cTn id="12" dur="500"/>
                                        <p:tgtEl>
                                          <p:spTgt spid="115">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5">
                                            <p:txEl>
                                              <p:pRg st="3" end="3"/>
                                            </p:txEl>
                                          </p:spTgt>
                                        </p:tgtEl>
                                        <p:attrNameLst>
                                          <p:attrName>style.visibility</p:attrName>
                                        </p:attrNameLst>
                                      </p:cBhvr>
                                      <p:to>
                                        <p:strVal val="visible"/>
                                      </p:to>
                                    </p:set>
                                    <p:animEffect transition="in" filter="fade">
                                      <p:cBhvr>
                                        <p:cTn id="15" dur="500"/>
                                        <p:tgtEl>
                                          <p:spTgt spid="115">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5">
                                            <p:txEl>
                                              <p:pRg st="4" end="4"/>
                                            </p:txEl>
                                          </p:spTgt>
                                        </p:tgtEl>
                                        <p:attrNameLst>
                                          <p:attrName>style.visibility</p:attrName>
                                        </p:attrNameLst>
                                      </p:cBhvr>
                                      <p:to>
                                        <p:strVal val="visible"/>
                                      </p:to>
                                    </p:set>
                                    <p:animEffect transition="in" filter="fade">
                                      <p:cBhvr>
                                        <p:cTn id="18" dur="500"/>
                                        <p:tgtEl>
                                          <p:spTgt spid="115">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5">
                                            <p:txEl>
                                              <p:pRg st="5" end="5"/>
                                            </p:txEl>
                                          </p:spTgt>
                                        </p:tgtEl>
                                        <p:attrNameLst>
                                          <p:attrName>style.visibility</p:attrName>
                                        </p:attrNameLst>
                                      </p:cBhvr>
                                      <p:to>
                                        <p:strVal val="visible"/>
                                      </p:to>
                                    </p:set>
                                    <p:animEffect transition="in" filter="fade">
                                      <p:cBhvr>
                                        <p:cTn id="21" dur="500"/>
                                        <p:tgtEl>
                                          <p:spTgt spid="1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a:off x="311700" y="288275"/>
            <a:ext cx="8520600" cy="572700"/>
          </a:xfrm>
          <a:prstGeom prst="rect">
            <a:avLst/>
          </a:prstGeom>
        </p:spPr>
        <p:txBody>
          <a:bodyPr spcFirstLastPara="1" wrap="square" lIns="91425" tIns="91425" rIns="91425" bIns="91425" anchor="t" anchorCtr="0">
            <a:normAutofit fontScale="90000"/>
          </a:bodyPr>
          <a:lstStyle/>
          <a:p>
            <a:pPr lvl="0" algn="ctr"/>
            <a:r>
              <a:rPr lang="en" dirty="0"/>
              <a:t>Prompt engineering on Mistral</a:t>
            </a:r>
            <a:br>
              <a:rPr lang="en" dirty="0"/>
            </a:br>
            <a:r>
              <a:rPr lang="en-US" dirty="0"/>
              <a:t>Key Insights and Final Evaluation Results</a:t>
            </a:r>
            <a:endParaRPr dirty="0"/>
          </a:p>
        </p:txBody>
      </p:sp>
      <p:sp>
        <p:nvSpPr>
          <p:cNvPr id="121" name="Google Shape;121;p24"/>
          <p:cNvSpPr txBox="1">
            <a:spLocks noGrp="1"/>
          </p:cNvSpPr>
          <p:nvPr>
            <p:ph type="body" idx="1"/>
          </p:nvPr>
        </p:nvSpPr>
        <p:spPr>
          <a:xfrm>
            <a:off x="311700" y="1366887"/>
            <a:ext cx="8520600" cy="3201988"/>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Summary and title quality assessments: </a:t>
            </a:r>
            <a:endParaRPr dirty="0"/>
          </a:p>
          <a:p>
            <a:pPr marL="742950" indent="-285750">
              <a:spcBef>
                <a:spcPts val="1200"/>
              </a:spcBef>
            </a:pPr>
            <a:r>
              <a:rPr lang="en-US" dirty="0"/>
              <a:t>Lexical Diversity: 0.9092463169237852</a:t>
            </a:r>
          </a:p>
          <a:p>
            <a:pPr marL="742950" indent="-285750">
              <a:spcBef>
                <a:spcPts val="1200"/>
              </a:spcBef>
            </a:pPr>
            <a:r>
              <a:rPr lang="en-US" dirty="0"/>
              <a:t>Readability: 56.58599999999999</a:t>
            </a:r>
          </a:p>
          <a:p>
            <a:pPr marL="742950" indent="-285750">
              <a:spcBef>
                <a:spcPts val="1200"/>
              </a:spcBef>
            </a:pPr>
            <a:r>
              <a:rPr lang="en-US" dirty="0"/>
              <a:t>Length Consistency (Variance): 97.19749999999999</a:t>
            </a:r>
          </a:p>
          <a:p>
            <a:pPr marL="742950" indent="-285750">
              <a:spcBef>
                <a:spcPts val="1200"/>
              </a:spcBef>
            </a:pPr>
            <a:r>
              <a:rPr lang="en-US" dirty="0"/>
              <a:t>Average Sentiment Score: 0.39620464852607706</a:t>
            </a:r>
          </a:p>
          <a:p>
            <a:pPr marL="742950" indent="-285750">
              <a:spcBef>
                <a:spcPts val="1200"/>
              </a:spcBef>
            </a:pPr>
            <a:r>
              <a:rPr lang="en-US" dirty="0"/>
              <a:t>Uniqueness Score: 1.0</a:t>
            </a:r>
          </a:p>
          <a:p>
            <a:pPr marL="742950" indent="-285750">
              <a:spcBef>
                <a:spcPts val="1200"/>
              </a:spcBef>
            </a:pPr>
            <a:r>
              <a:rPr lang="en-US" dirty="0"/>
              <a:t>Average Noun-to-Verb Ratio: 3.2185119047619053</a:t>
            </a:r>
            <a:endParaRPr dirty="0"/>
          </a:p>
        </p:txBody>
      </p:sp>
      <p:sp>
        <p:nvSpPr>
          <p:cNvPr id="2" name="TextBox 1">
            <a:extLst>
              <a:ext uri="{FF2B5EF4-FFF2-40B4-BE49-F238E27FC236}">
                <a16:creationId xmlns:a16="http://schemas.microsoft.com/office/drawing/2014/main" id="{F263B5AA-DA4C-6FE0-54EB-CEA980352918}"/>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pic>
        <p:nvPicPr>
          <p:cNvPr id="4" name="Picture 3" descr="A logo of a group of people">
            <a:extLst>
              <a:ext uri="{FF2B5EF4-FFF2-40B4-BE49-F238E27FC236}">
                <a16:creationId xmlns:a16="http://schemas.microsoft.com/office/drawing/2014/main" id="{247E4481-0E9C-3E42-C997-9E62FDA6B312}"/>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1">
                                            <p:txEl>
                                              <p:pRg st="0" end="0"/>
                                            </p:txEl>
                                          </p:spTgt>
                                        </p:tgtEl>
                                        <p:attrNameLst>
                                          <p:attrName>style.visibility</p:attrName>
                                        </p:attrNameLst>
                                      </p:cBhvr>
                                      <p:to>
                                        <p:strVal val="visible"/>
                                      </p:to>
                                    </p:set>
                                    <p:animEffect transition="in" filter="fade">
                                      <p:cBhvr>
                                        <p:cTn id="7" dur="500"/>
                                        <p:tgtEl>
                                          <p:spTgt spid="12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1">
                                            <p:txEl>
                                              <p:pRg st="1" end="1"/>
                                            </p:txEl>
                                          </p:spTgt>
                                        </p:tgtEl>
                                        <p:attrNameLst>
                                          <p:attrName>style.visibility</p:attrName>
                                        </p:attrNameLst>
                                      </p:cBhvr>
                                      <p:to>
                                        <p:strVal val="visible"/>
                                      </p:to>
                                    </p:set>
                                    <p:animEffect transition="in" filter="fade">
                                      <p:cBhvr>
                                        <p:cTn id="12" dur="500"/>
                                        <p:tgtEl>
                                          <p:spTgt spid="12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1">
                                            <p:txEl>
                                              <p:pRg st="2" end="2"/>
                                            </p:txEl>
                                          </p:spTgt>
                                        </p:tgtEl>
                                        <p:attrNameLst>
                                          <p:attrName>style.visibility</p:attrName>
                                        </p:attrNameLst>
                                      </p:cBhvr>
                                      <p:to>
                                        <p:strVal val="visible"/>
                                      </p:to>
                                    </p:set>
                                    <p:animEffect transition="in" filter="fade">
                                      <p:cBhvr>
                                        <p:cTn id="17" dur="500"/>
                                        <p:tgtEl>
                                          <p:spTgt spid="12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1">
                                            <p:txEl>
                                              <p:pRg st="3" end="3"/>
                                            </p:txEl>
                                          </p:spTgt>
                                        </p:tgtEl>
                                        <p:attrNameLst>
                                          <p:attrName>style.visibility</p:attrName>
                                        </p:attrNameLst>
                                      </p:cBhvr>
                                      <p:to>
                                        <p:strVal val="visible"/>
                                      </p:to>
                                    </p:set>
                                    <p:animEffect transition="in" filter="fade">
                                      <p:cBhvr>
                                        <p:cTn id="22" dur="500"/>
                                        <p:tgtEl>
                                          <p:spTgt spid="12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1">
                                            <p:txEl>
                                              <p:pRg st="4" end="4"/>
                                            </p:txEl>
                                          </p:spTgt>
                                        </p:tgtEl>
                                        <p:attrNameLst>
                                          <p:attrName>style.visibility</p:attrName>
                                        </p:attrNameLst>
                                      </p:cBhvr>
                                      <p:to>
                                        <p:strVal val="visible"/>
                                      </p:to>
                                    </p:set>
                                    <p:animEffect transition="in" filter="fade">
                                      <p:cBhvr>
                                        <p:cTn id="27" dur="500"/>
                                        <p:tgtEl>
                                          <p:spTgt spid="12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21">
                                            <p:txEl>
                                              <p:pRg st="5" end="5"/>
                                            </p:txEl>
                                          </p:spTgt>
                                        </p:tgtEl>
                                        <p:attrNameLst>
                                          <p:attrName>style.visibility</p:attrName>
                                        </p:attrNameLst>
                                      </p:cBhvr>
                                      <p:to>
                                        <p:strVal val="visible"/>
                                      </p:to>
                                    </p:set>
                                    <p:animEffect transition="in" filter="fade">
                                      <p:cBhvr>
                                        <p:cTn id="32" dur="500"/>
                                        <p:tgtEl>
                                          <p:spTgt spid="12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21">
                                            <p:txEl>
                                              <p:pRg st="6" end="6"/>
                                            </p:txEl>
                                          </p:spTgt>
                                        </p:tgtEl>
                                        <p:attrNameLst>
                                          <p:attrName>style.visibility</p:attrName>
                                        </p:attrNameLst>
                                      </p:cBhvr>
                                      <p:to>
                                        <p:strVal val="visible"/>
                                      </p:to>
                                    </p:set>
                                    <p:animEffect transition="in" filter="fade">
                                      <p:cBhvr>
                                        <p:cTn id="37" dur="500"/>
                                        <p:tgtEl>
                                          <p:spTgt spid="12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24"/>
          <p:cNvSpPr txBox="1">
            <a:spLocks noGrp="1"/>
          </p:cNvSpPr>
          <p:nvPr>
            <p:ph type="body" idx="1"/>
          </p:nvPr>
        </p:nvSpPr>
        <p:spPr>
          <a:xfrm>
            <a:off x="311700" y="1366887"/>
            <a:ext cx="8520600" cy="3201988"/>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Summary and title quality assessments: </a:t>
            </a:r>
            <a:endParaRPr dirty="0"/>
          </a:p>
          <a:p>
            <a:pPr marL="457200" lvl="0" indent="0" algn="l" rtl="0">
              <a:spcBef>
                <a:spcPts val="1200"/>
              </a:spcBef>
              <a:spcAft>
                <a:spcPts val="0"/>
              </a:spcAft>
              <a:buNone/>
            </a:pPr>
            <a:endParaRPr dirty="0"/>
          </a:p>
        </p:txBody>
      </p:sp>
      <p:sp>
        <p:nvSpPr>
          <p:cNvPr id="2" name="TextBox 1">
            <a:extLst>
              <a:ext uri="{FF2B5EF4-FFF2-40B4-BE49-F238E27FC236}">
                <a16:creationId xmlns:a16="http://schemas.microsoft.com/office/drawing/2014/main" id="{F263B5AA-DA4C-6FE0-54EB-CEA980352918}"/>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pic>
        <p:nvPicPr>
          <p:cNvPr id="4" name="Picture 3" descr="A logo of a group of people">
            <a:extLst>
              <a:ext uri="{FF2B5EF4-FFF2-40B4-BE49-F238E27FC236}">
                <a16:creationId xmlns:a16="http://schemas.microsoft.com/office/drawing/2014/main" id="{247E4481-0E9C-3E42-C997-9E62FDA6B312}"/>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pic>
        <p:nvPicPr>
          <p:cNvPr id="6" name="Picture 5">
            <a:extLst>
              <a:ext uri="{FF2B5EF4-FFF2-40B4-BE49-F238E27FC236}">
                <a16:creationId xmlns:a16="http://schemas.microsoft.com/office/drawing/2014/main" id="{1BE3AD5B-55E7-D06D-EAA0-E022AF70E59E}"/>
              </a:ext>
            </a:extLst>
          </p:cNvPr>
          <p:cNvPicPr>
            <a:picLocks noChangeAspect="1"/>
          </p:cNvPicPr>
          <p:nvPr/>
        </p:nvPicPr>
        <p:blipFill>
          <a:blip r:embed="rId5"/>
          <a:stretch>
            <a:fillRect/>
          </a:stretch>
        </p:blipFill>
        <p:spPr>
          <a:xfrm>
            <a:off x="2149994" y="1901690"/>
            <a:ext cx="4532313" cy="2419794"/>
          </a:xfrm>
          <a:prstGeom prst="rect">
            <a:avLst/>
          </a:prstGeom>
        </p:spPr>
      </p:pic>
      <p:pic>
        <p:nvPicPr>
          <p:cNvPr id="5" name="Picture 4">
            <a:extLst>
              <a:ext uri="{FF2B5EF4-FFF2-40B4-BE49-F238E27FC236}">
                <a16:creationId xmlns:a16="http://schemas.microsoft.com/office/drawing/2014/main" id="{6B710E27-ED58-2445-5073-94716A9ABEA3}"/>
              </a:ext>
            </a:extLst>
          </p:cNvPr>
          <p:cNvPicPr>
            <a:picLocks noChangeAspect="1"/>
          </p:cNvPicPr>
          <p:nvPr/>
        </p:nvPicPr>
        <p:blipFill>
          <a:blip r:embed="rId6"/>
          <a:stretch>
            <a:fillRect/>
          </a:stretch>
        </p:blipFill>
        <p:spPr>
          <a:xfrm>
            <a:off x="2149994" y="1882073"/>
            <a:ext cx="4532313" cy="2439411"/>
          </a:xfrm>
          <a:prstGeom prst="rect">
            <a:avLst/>
          </a:prstGeom>
        </p:spPr>
      </p:pic>
      <p:pic>
        <p:nvPicPr>
          <p:cNvPr id="8" name="Picture 7">
            <a:extLst>
              <a:ext uri="{FF2B5EF4-FFF2-40B4-BE49-F238E27FC236}">
                <a16:creationId xmlns:a16="http://schemas.microsoft.com/office/drawing/2014/main" id="{AE0F2FDC-650B-6045-7761-200A11399AA5}"/>
              </a:ext>
            </a:extLst>
          </p:cNvPr>
          <p:cNvPicPr>
            <a:picLocks noChangeAspect="1"/>
          </p:cNvPicPr>
          <p:nvPr/>
        </p:nvPicPr>
        <p:blipFill>
          <a:blip r:embed="rId7"/>
          <a:stretch>
            <a:fillRect/>
          </a:stretch>
        </p:blipFill>
        <p:spPr>
          <a:xfrm>
            <a:off x="1954051" y="1882072"/>
            <a:ext cx="4773384" cy="2439411"/>
          </a:xfrm>
          <a:prstGeom prst="rect">
            <a:avLst/>
          </a:prstGeom>
        </p:spPr>
      </p:pic>
      <p:sp>
        <p:nvSpPr>
          <p:cNvPr id="11" name="Google Shape;120;p24">
            <a:extLst>
              <a:ext uri="{FF2B5EF4-FFF2-40B4-BE49-F238E27FC236}">
                <a16:creationId xmlns:a16="http://schemas.microsoft.com/office/drawing/2014/main" id="{BC79CD77-6294-8A33-3388-55296EE3A033}"/>
              </a:ext>
            </a:extLst>
          </p:cNvPr>
          <p:cNvSpPr txBox="1">
            <a:spLocks noGrp="1"/>
          </p:cNvSpPr>
          <p:nvPr>
            <p:ph type="title"/>
          </p:nvPr>
        </p:nvSpPr>
        <p:spPr>
          <a:xfrm>
            <a:off x="311700" y="288275"/>
            <a:ext cx="8520600" cy="572700"/>
          </a:xfrm>
          <a:prstGeom prst="rect">
            <a:avLst/>
          </a:prstGeom>
        </p:spPr>
        <p:txBody>
          <a:bodyPr spcFirstLastPara="1" wrap="square" lIns="91425" tIns="91425" rIns="91425" bIns="91425" anchor="t" anchorCtr="0">
            <a:normAutofit fontScale="90000"/>
          </a:bodyPr>
          <a:lstStyle/>
          <a:p>
            <a:pPr lvl="0" algn="ctr"/>
            <a:r>
              <a:rPr lang="en" dirty="0"/>
              <a:t>Prompt engineering on Mistral</a:t>
            </a:r>
            <a:br>
              <a:rPr lang="en" dirty="0"/>
            </a:br>
            <a:r>
              <a:rPr lang="en-US" dirty="0"/>
              <a:t>Key Insights and Final Evaluation Results</a:t>
            </a:r>
            <a:endParaRPr dirty="0"/>
          </a:p>
        </p:txBody>
      </p:sp>
    </p:spTree>
    <p:extLst>
      <p:ext uri="{BB962C8B-B14F-4D97-AF65-F5344CB8AC3E}">
        <p14:creationId xmlns:p14="http://schemas.microsoft.com/office/powerpoint/2010/main" val="75862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Takeaway</a:t>
            </a:r>
            <a:endParaRPr/>
          </a:p>
        </p:txBody>
      </p:sp>
      <p:sp>
        <p:nvSpPr>
          <p:cNvPr id="127" name="Google Shape;127;p25"/>
          <p:cNvSpPr txBox="1">
            <a:spLocks noGrp="1"/>
          </p:cNvSpPr>
          <p:nvPr>
            <p:ph type="body" idx="1"/>
          </p:nvPr>
        </p:nvSpPr>
        <p:spPr>
          <a:xfrm>
            <a:off x="311700" y="1432873"/>
            <a:ext cx="5391516" cy="3136001"/>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dirty="0"/>
              <a:t>From useless reviews to a plethora of insights about your products, competitors, users, user behavior… </a:t>
            </a:r>
          </a:p>
          <a:p>
            <a:pPr marL="457200" lvl="0" indent="-342900" algn="l" rtl="0">
              <a:spcBef>
                <a:spcPts val="0"/>
              </a:spcBef>
              <a:spcAft>
                <a:spcPts val="0"/>
              </a:spcAft>
              <a:buSzPts val="1800"/>
              <a:buChar char="●"/>
            </a:pPr>
            <a:r>
              <a:rPr lang="en-US" dirty="0"/>
              <a:t>Efficient combination of models for effective handling of tasks</a:t>
            </a:r>
          </a:p>
          <a:p>
            <a:pPr marL="457200" lvl="0" indent="-342900" algn="l" rtl="0">
              <a:spcBef>
                <a:spcPts val="0"/>
              </a:spcBef>
              <a:spcAft>
                <a:spcPts val="0"/>
              </a:spcAft>
              <a:buSzPts val="1800"/>
              <a:buChar char="●"/>
            </a:pPr>
            <a:endParaRPr lang="en-US" dirty="0"/>
          </a:p>
          <a:p>
            <a:pPr marL="457200" lvl="0" indent="-342900" algn="l" rtl="0">
              <a:spcBef>
                <a:spcPts val="0"/>
              </a:spcBef>
              <a:spcAft>
                <a:spcPts val="0"/>
              </a:spcAft>
              <a:buSzPts val="1800"/>
              <a:buChar char="●"/>
            </a:pPr>
            <a:r>
              <a:rPr lang="en-US" dirty="0"/>
              <a:t>Challenges: </a:t>
            </a:r>
          </a:p>
          <a:p>
            <a:pPr lvl="1" indent="-342900">
              <a:buSzPts val="1800"/>
              <a:buChar char="●"/>
            </a:pPr>
            <a:r>
              <a:rPr lang="en-US" dirty="0"/>
              <a:t>Limited data quality limits the output of the models. Specially in clustering</a:t>
            </a:r>
          </a:p>
          <a:p>
            <a:r>
              <a:rPr lang="en-US" dirty="0"/>
              <a:t>What’s next?</a:t>
            </a:r>
          </a:p>
          <a:p>
            <a:pPr lvl="1" indent="-342900">
              <a:buSzPts val="1800"/>
              <a:buChar char="●"/>
            </a:pPr>
            <a:r>
              <a:rPr lang="en-US" dirty="0"/>
              <a:t>Integrate all models to be plug and play</a:t>
            </a:r>
          </a:p>
          <a:p>
            <a:pPr lvl="1" indent="-342900">
              <a:buSzPts val="1800"/>
              <a:buChar char="●"/>
            </a:pPr>
            <a:r>
              <a:rPr lang="en-US" dirty="0"/>
              <a:t>Generation of more in depth articles, with not only summaries but a proper article comparing products.</a:t>
            </a:r>
          </a:p>
          <a:p>
            <a:pPr lvl="1" indent="-342900">
              <a:buSzPts val="1800"/>
              <a:buChar char="●"/>
            </a:pPr>
            <a:endParaRPr dirty="0"/>
          </a:p>
          <a:p>
            <a:pPr marL="457200" lvl="0" indent="-342900" algn="l" rtl="0">
              <a:spcBef>
                <a:spcPts val="0"/>
              </a:spcBef>
              <a:spcAft>
                <a:spcPts val="0"/>
              </a:spcAft>
              <a:buSzPts val="1800"/>
              <a:buChar char="●"/>
            </a:pPr>
            <a:r>
              <a:rPr lang="en-US" dirty="0"/>
              <a:t>https://github.com/Salvacat/SenCluSum-AI</a:t>
            </a:r>
            <a:endParaRPr dirty="0"/>
          </a:p>
        </p:txBody>
      </p:sp>
      <p:sp>
        <p:nvSpPr>
          <p:cNvPr id="2" name="TextBox 1">
            <a:extLst>
              <a:ext uri="{FF2B5EF4-FFF2-40B4-BE49-F238E27FC236}">
                <a16:creationId xmlns:a16="http://schemas.microsoft.com/office/drawing/2014/main" id="{1625A629-97AF-4EB4-2516-F6C1043CF265}"/>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pic>
        <p:nvPicPr>
          <p:cNvPr id="4" name="Picture 3" descr="A logo of a group of people">
            <a:extLst>
              <a:ext uri="{FF2B5EF4-FFF2-40B4-BE49-F238E27FC236}">
                <a16:creationId xmlns:a16="http://schemas.microsoft.com/office/drawing/2014/main" id="{7A953F5E-A342-BF00-3854-683EF0A88819}"/>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pic>
        <p:nvPicPr>
          <p:cNvPr id="6" name="Picture 5">
            <a:extLst>
              <a:ext uri="{FF2B5EF4-FFF2-40B4-BE49-F238E27FC236}">
                <a16:creationId xmlns:a16="http://schemas.microsoft.com/office/drawing/2014/main" id="{16E27C24-72B2-1F4A-8104-83FADEF4527D}"/>
              </a:ext>
            </a:extLst>
          </p:cNvPr>
          <p:cNvPicPr>
            <a:picLocks noChangeAspect="1"/>
          </p:cNvPicPr>
          <p:nvPr/>
        </p:nvPicPr>
        <p:blipFill>
          <a:blip r:embed="rId5"/>
          <a:stretch>
            <a:fillRect/>
          </a:stretch>
        </p:blipFill>
        <p:spPr>
          <a:xfrm>
            <a:off x="5799514" y="844309"/>
            <a:ext cx="3344486" cy="384260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What is your story?	</a:t>
            </a:r>
            <a:endParaRPr dirty="0"/>
          </a:p>
        </p:txBody>
      </p:sp>
      <p:sp>
        <p:nvSpPr>
          <p:cNvPr id="67" name="Google Shape;67;p15"/>
          <p:cNvSpPr txBox="1">
            <a:spLocks noGrp="1"/>
          </p:cNvSpPr>
          <p:nvPr>
            <p:ph type="body" idx="1"/>
          </p:nvPr>
        </p:nvSpPr>
        <p:spPr>
          <a:xfrm>
            <a:off x="311700" y="1303399"/>
            <a:ext cx="5142277" cy="3265476"/>
          </a:xfrm>
          <a:prstGeom prst="rect">
            <a:avLst/>
          </a:prstGeom>
        </p:spPr>
        <p:txBody>
          <a:bodyPr spcFirstLastPara="1" wrap="square" lIns="91425" tIns="91425" rIns="91425" bIns="91425" anchor="t" anchorCtr="0">
            <a:normAutofit/>
          </a:bodyPr>
          <a:lstStyle/>
          <a:p>
            <a:pPr lvl="0" algn="l" rtl="0">
              <a:spcBef>
                <a:spcPts val="0"/>
              </a:spcBef>
              <a:spcAft>
                <a:spcPts val="0"/>
              </a:spcAft>
              <a:buSzPts val="1800"/>
              <a:buFont typeface="+mj-lt"/>
              <a:buAutoNum type="arabicPeriod"/>
            </a:pPr>
            <a:r>
              <a:rPr lang="en-US" dirty="0"/>
              <a:t>Thousands of reviews</a:t>
            </a:r>
          </a:p>
          <a:p>
            <a:pPr lvl="1">
              <a:buSzPts val="1800"/>
            </a:pPr>
            <a:r>
              <a:rPr lang="en-US" dirty="0"/>
              <a:t>But no use for them</a:t>
            </a:r>
          </a:p>
          <a:p>
            <a:pPr lvl="1">
              <a:buSzPts val="1800"/>
            </a:pPr>
            <a:r>
              <a:rPr lang="en-US" dirty="0"/>
              <a:t>Only focusing on getting a higher rating</a:t>
            </a:r>
          </a:p>
          <a:p>
            <a:pPr lvl="1">
              <a:buSzPts val="1800"/>
            </a:pPr>
            <a:r>
              <a:rPr lang="en-US" dirty="0"/>
              <a:t>Review text might not match the sentiment of the rating</a:t>
            </a:r>
          </a:p>
          <a:p>
            <a:pPr lvl="1">
              <a:buSzPts val="1800"/>
            </a:pPr>
            <a:endParaRPr lang="en-US" dirty="0"/>
          </a:p>
          <a:p>
            <a:pPr>
              <a:buFont typeface="+mj-lt"/>
              <a:buAutoNum type="arabicPeriod"/>
            </a:pPr>
            <a:r>
              <a:rPr lang="en-US" dirty="0"/>
              <a:t>Traditional categories</a:t>
            </a:r>
          </a:p>
          <a:p>
            <a:pPr lvl="1"/>
            <a:r>
              <a:rPr lang="en-US" dirty="0"/>
              <a:t>Might not reflect the true competitors as they are too vague</a:t>
            </a:r>
          </a:p>
          <a:p>
            <a:pPr lvl="1"/>
            <a:r>
              <a:rPr lang="en-US" dirty="0"/>
              <a:t>Lack of insights from real competitors</a:t>
            </a:r>
          </a:p>
          <a:p>
            <a:pPr lvl="1">
              <a:buFont typeface="+mj-lt"/>
              <a:buAutoNum type="arabicPeriod"/>
            </a:pPr>
            <a:endParaRPr lang="en-US" dirty="0"/>
          </a:p>
          <a:p>
            <a:pPr>
              <a:buFont typeface="+mj-lt"/>
              <a:buAutoNum type="arabicPeriod"/>
            </a:pPr>
            <a:r>
              <a:rPr lang="en-US" dirty="0"/>
              <a:t>Impossible to sort through all reviews</a:t>
            </a:r>
          </a:p>
          <a:p>
            <a:pPr lvl="1"/>
            <a:r>
              <a:rPr lang="en-US" dirty="0"/>
              <a:t>Untapped potential of user feedback</a:t>
            </a:r>
          </a:p>
          <a:p>
            <a:pPr lvl="2"/>
            <a:r>
              <a:rPr lang="en-US" dirty="0"/>
              <a:t>Highlights</a:t>
            </a:r>
          </a:p>
          <a:p>
            <a:pPr lvl="2"/>
            <a:r>
              <a:rPr lang="en-US" dirty="0"/>
              <a:t>Where to improve</a:t>
            </a:r>
          </a:p>
          <a:p>
            <a:pPr lvl="2"/>
            <a:r>
              <a:rPr lang="en-US" dirty="0"/>
              <a:t>What's not working</a:t>
            </a:r>
          </a:p>
          <a:p>
            <a:pPr lvl="2"/>
            <a:r>
              <a:rPr lang="en-US" dirty="0"/>
              <a:t>How and who are your customers</a:t>
            </a:r>
          </a:p>
          <a:p>
            <a:pPr lvl="1">
              <a:buFont typeface="+mj-lt"/>
              <a:buAutoNum type="arabicPeriod"/>
            </a:pPr>
            <a:endParaRPr lang="en-US" dirty="0"/>
          </a:p>
        </p:txBody>
      </p:sp>
      <p:sp>
        <p:nvSpPr>
          <p:cNvPr id="2" name="TextBox 1">
            <a:extLst>
              <a:ext uri="{FF2B5EF4-FFF2-40B4-BE49-F238E27FC236}">
                <a16:creationId xmlns:a16="http://schemas.microsoft.com/office/drawing/2014/main" id="{6A2DE2A0-2D0B-9C09-CFFB-355AF44AC96C}"/>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pic>
        <p:nvPicPr>
          <p:cNvPr id="8" name="Picture 7">
            <a:extLst>
              <a:ext uri="{FF2B5EF4-FFF2-40B4-BE49-F238E27FC236}">
                <a16:creationId xmlns:a16="http://schemas.microsoft.com/office/drawing/2014/main" id="{695FDD3C-83D3-2C5B-5C98-89D9365507BE}"/>
              </a:ext>
            </a:extLst>
          </p:cNvPr>
          <p:cNvPicPr>
            <a:picLocks noChangeAspect="1"/>
          </p:cNvPicPr>
          <p:nvPr/>
        </p:nvPicPr>
        <p:blipFill>
          <a:blip r:embed="rId3"/>
          <a:stretch>
            <a:fillRect/>
          </a:stretch>
        </p:blipFill>
        <p:spPr>
          <a:xfrm>
            <a:off x="5640114" y="1213520"/>
            <a:ext cx="3077004" cy="3591426"/>
          </a:xfrm>
          <a:prstGeom prst="rect">
            <a:avLst/>
          </a:prstGeom>
        </p:spPr>
      </p:pic>
      <p:pic>
        <p:nvPicPr>
          <p:cNvPr id="10" name="Picture 9">
            <a:extLst>
              <a:ext uri="{FF2B5EF4-FFF2-40B4-BE49-F238E27FC236}">
                <a16:creationId xmlns:a16="http://schemas.microsoft.com/office/drawing/2014/main" id="{6B86C786-1193-229F-BEA3-72C080644E74}"/>
              </a:ext>
            </a:extLst>
          </p:cNvPr>
          <p:cNvPicPr>
            <a:picLocks noChangeAspect="1"/>
          </p:cNvPicPr>
          <p:nvPr/>
        </p:nvPicPr>
        <p:blipFill>
          <a:blip r:embed="rId4"/>
          <a:stretch>
            <a:fillRect/>
          </a:stretch>
        </p:blipFill>
        <p:spPr>
          <a:xfrm>
            <a:off x="5640114" y="53110"/>
            <a:ext cx="3077004" cy="4751836"/>
          </a:xfrm>
          <a:prstGeom prst="rect">
            <a:avLst/>
          </a:prstGeom>
        </p:spPr>
      </p:pic>
      <p:pic>
        <p:nvPicPr>
          <p:cNvPr id="12" name="Picture 11" descr="A logo of a group of people">
            <a:extLst>
              <a:ext uri="{FF2B5EF4-FFF2-40B4-BE49-F238E27FC236}">
                <a16:creationId xmlns:a16="http://schemas.microsoft.com/office/drawing/2014/main" id="{71BBDB07-34D7-EF59-DB45-4E80083EF839}"/>
              </a:ext>
            </a:extLst>
          </p:cNvPr>
          <p:cNvPicPr>
            <a:picLocks noChangeAspect="1"/>
          </p:cNvPicPr>
          <p:nvPr/>
        </p:nvPicPr>
        <p:blipFill>
          <a:blip r:embed="rId5">
            <a:alphaModFix amt="70000"/>
            <a:extLst>
              <a:ext uri="{BEBA8EAE-BF5A-486C-A8C5-ECC9F3942E4B}">
                <a14:imgProps xmlns:a14="http://schemas.microsoft.com/office/drawing/2010/main">
                  <a14:imgLayer r:embed="rId6">
                    <a14:imgEffect>
                      <a14:brightnessContrast bright="-40000" contrast="40000"/>
                    </a14:imgEffect>
                  </a14:imgLayer>
                </a14:imgProps>
              </a:ext>
            </a:extLst>
          </a:blip>
          <a:srcRect b="27800"/>
          <a:stretch/>
        </p:blipFill>
        <p:spPr>
          <a:xfrm>
            <a:off x="8353105" y="-118918"/>
            <a:ext cx="961156" cy="69395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7">
                                            <p:txEl>
                                              <p:pRg st="0" end="0"/>
                                            </p:txEl>
                                          </p:spTgt>
                                        </p:tgtEl>
                                        <p:attrNameLst>
                                          <p:attrName>style.visibility</p:attrName>
                                        </p:attrNameLst>
                                      </p:cBhvr>
                                      <p:to>
                                        <p:strVal val="visible"/>
                                      </p:to>
                                    </p:set>
                                    <p:animEffect transition="in" filter="fade">
                                      <p:cBhvr>
                                        <p:cTn id="7" dur="500"/>
                                        <p:tgtEl>
                                          <p:spTgt spid="6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7">
                                            <p:txEl>
                                              <p:pRg st="1" end="1"/>
                                            </p:txEl>
                                          </p:spTgt>
                                        </p:tgtEl>
                                        <p:attrNameLst>
                                          <p:attrName>style.visibility</p:attrName>
                                        </p:attrNameLst>
                                      </p:cBhvr>
                                      <p:to>
                                        <p:strVal val="visible"/>
                                      </p:to>
                                    </p:set>
                                    <p:animEffect transition="in" filter="fade">
                                      <p:cBhvr>
                                        <p:cTn id="10" dur="500"/>
                                        <p:tgtEl>
                                          <p:spTgt spid="6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7">
                                            <p:txEl>
                                              <p:pRg st="2" end="2"/>
                                            </p:txEl>
                                          </p:spTgt>
                                        </p:tgtEl>
                                        <p:attrNameLst>
                                          <p:attrName>style.visibility</p:attrName>
                                        </p:attrNameLst>
                                      </p:cBhvr>
                                      <p:to>
                                        <p:strVal val="visible"/>
                                      </p:to>
                                    </p:set>
                                    <p:animEffect transition="in" filter="fade">
                                      <p:cBhvr>
                                        <p:cTn id="13" dur="500"/>
                                        <p:tgtEl>
                                          <p:spTgt spid="67">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7">
                                            <p:txEl>
                                              <p:pRg st="3" end="3"/>
                                            </p:txEl>
                                          </p:spTgt>
                                        </p:tgtEl>
                                        <p:attrNameLst>
                                          <p:attrName>style.visibility</p:attrName>
                                        </p:attrNameLst>
                                      </p:cBhvr>
                                      <p:to>
                                        <p:strVal val="visible"/>
                                      </p:to>
                                    </p:set>
                                    <p:animEffect transition="in" filter="fade">
                                      <p:cBhvr>
                                        <p:cTn id="16" dur="500"/>
                                        <p:tgtEl>
                                          <p:spTgt spid="67">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7">
                                            <p:txEl>
                                              <p:pRg st="5" end="5"/>
                                            </p:txEl>
                                          </p:spTgt>
                                        </p:tgtEl>
                                        <p:attrNameLst>
                                          <p:attrName>style.visibility</p:attrName>
                                        </p:attrNameLst>
                                      </p:cBhvr>
                                      <p:to>
                                        <p:strVal val="visible"/>
                                      </p:to>
                                    </p:set>
                                    <p:animEffect transition="in" filter="fade">
                                      <p:cBhvr>
                                        <p:cTn id="31" dur="500"/>
                                        <p:tgtEl>
                                          <p:spTgt spid="67">
                                            <p:txEl>
                                              <p:pRg st="5" end="5"/>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7">
                                            <p:txEl>
                                              <p:pRg st="6" end="6"/>
                                            </p:txEl>
                                          </p:spTgt>
                                        </p:tgtEl>
                                        <p:attrNameLst>
                                          <p:attrName>style.visibility</p:attrName>
                                        </p:attrNameLst>
                                      </p:cBhvr>
                                      <p:to>
                                        <p:strVal val="visible"/>
                                      </p:to>
                                    </p:set>
                                    <p:animEffect transition="in" filter="fade">
                                      <p:cBhvr>
                                        <p:cTn id="34" dur="500"/>
                                        <p:tgtEl>
                                          <p:spTgt spid="67">
                                            <p:txEl>
                                              <p:pRg st="6" end="6"/>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7">
                                            <p:txEl>
                                              <p:pRg st="7" end="7"/>
                                            </p:txEl>
                                          </p:spTgt>
                                        </p:tgtEl>
                                        <p:attrNameLst>
                                          <p:attrName>style.visibility</p:attrName>
                                        </p:attrNameLst>
                                      </p:cBhvr>
                                      <p:to>
                                        <p:strVal val="visible"/>
                                      </p:to>
                                    </p:set>
                                    <p:animEffect transition="in" filter="fade">
                                      <p:cBhvr>
                                        <p:cTn id="37" dur="500"/>
                                        <p:tgtEl>
                                          <p:spTgt spid="67">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7">
                                            <p:txEl>
                                              <p:pRg st="9" end="9"/>
                                            </p:txEl>
                                          </p:spTgt>
                                        </p:tgtEl>
                                        <p:attrNameLst>
                                          <p:attrName>style.visibility</p:attrName>
                                        </p:attrNameLst>
                                      </p:cBhvr>
                                      <p:to>
                                        <p:strVal val="visible"/>
                                      </p:to>
                                    </p:set>
                                    <p:animEffect transition="in" filter="fade">
                                      <p:cBhvr>
                                        <p:cTn id="42" dur="500"/>
                                        <p:tgtEl>
                                          <p:spTgt spid="67">
                                            <p:txEl>
                                              <p:pRg st="9" end="9"/>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7">
                                            <p:txEl>
                                              <p:pRg st="10" end="10"/>
                                            </p:txEl>
                                          </p:spTgt>
                                        </p:tgtEl>
                                        <p:attrNameLst>
                                          <p:attrName>style.visibility</p:attrName>
                                        </p:attrNameLst>
                                      </p:cBhvr>
                                      <p:to>
                                        <p:strVal val="visible"/>
                                      </p:to>
                                    </p:set>
                                    <p:animEffect transition="in" filter="fade">
                                      <p:cBhvr>
                                        <p:cTn id="45" dur="500"/>
                                        <p:tgtEl>
                                          <p:spTgt spid="67">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7">
                                            <p:txEl>
                                              <p:pRg st="11" end="11"/>
                                            </p:txEl>
                                          </p:spTgt>
                                        </p:tgtEl>
                                        <p:attrNameLst>
                                          <p:attrName>style.visibility</p:attrName>
                                        </p:attrNameLst>
                                      </p:cBhvr>
                                      <p:to>
                                        <p:strVal val="visible"/>
                                      </p:to>
                                    </p:set>
                                    <p:animEffect transition="in" filter="fade">
                                      <p:cBhvr>
                                        <p:cTn id="48" dur="500"/>
                                        <p:tgtEl>
                                          <p:spTgt spid="67">
                                            <p:txEl>
                                              <p:pRg st="11" end="11"/>
                                            </p:tx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7">
                                            <p:txEl>
                                              <p:pRg st="12" end="12"/>
                                            </p:txEl>
                                          </p:spTgt>
                                        </p:tgtEl>
                                        <p:attrNameLst>
                                          <p:attrName>style.visibility</p:attrName>
                                        </p:attrNameLst>
                                      </p:cBhvr>
                                      <p:to>
                                        <p:strVal val="visible"/>
                                      </p:to>
                                    </p:set>
                                    <p:animEffect transition="in" filter="fade">
                                      <p:cBhvr>
                                        <p:cTn id="51" dur="500"/>
                                        <p:tgtEl>
                                          <p:spTgt spid="67">
                                            <p:txEl>
                                              <p:pRg st="12" end="12"/>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7">
                                            <p:txEl>
                                              <p:pRg st="13" end="13"/>
                                            </p:txEl>
                                          </p:spTgt>
                                        </p:tgtEl>
                                        <p:attrNameLst>
                                          <p:attrName>style.visibility</p:attrName>
                                        </p:attrNameLst>
                                      </p:cBhvr>
                                      <p:to>
                                        <p:strVal val="visible"/>
                                      </p:to>
                                    </p:set>
                                    <p:animEffect transition="in" filter="fade">
                                      <p:cBhvr>
                                        <p:cTn id="54" dur="500"/>
                                        <p:tgtEl>
                                          <p:spTgt spid="67">
                                            <p:txEl>
                                              <p:pRg st="13" end="13"/>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7">
                                            <p:txEl>
                                              <p:pRg st="14" end="14"/>
                                            </p:txEl>
                                          </p:spTgt>
                                        </p:tgtEl>
                                        <p:attrNameLst>
                                          <p:attrName>style.visibility</p:attrName>
                                        </p:attrNameLst>
                                      </p:cBhvr>
                                      <p:to>
                                        <p:strVal val="visible"/>
                                      </p:to>
                                    </p:set>
                                    <p:animEffect transition="in" filter="fade">
                                      <p:cBhvr>
                                        <p:cTn id="57" dur="500"/>
                                        <p:tgtEl>
                                          <p:spTgt spid="67">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822959" y="214953"/>
            <a:ext cx="7915687" cy="1088068"/>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SCS</a:t>
            </a:r>
            <a:br>
              <a:rPr lang="en" dirty="0"/>
            </a:br>
            <a:r>
              <a:rPr lang="en" dirty="0"/>
              <a:t>Tapping into the untapped potential of reviews</a:t>
            </a:r>
            <a:endParaRPr dirty="0"/>
          </a:p>
        </p:txBody>
      </p:sp>
      <p:sp>
        <p:nvSpPr>
          <p:cNvPr id="4" name="TextBox 3">
            <a:extLst>
              <a:ext uri="{FF2B5EF4-FFF2-40B4-BE49-F238E27FC236}">
                <a16:creationId xmlns:a16="http://schemas.microsoft.com/office/drawing/2014/main" id="{37028EDB-42E8-9140-C0CB-ED4BF9BEF334}"/>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sp>
        <p:nvSpPr>
          <p:cNvPr id="5" name="Content Placeholder 2">
            <a:extLst>
              <a:ext uri="{FF2B5EF4-FFF2-40B4-BE49-F238E27FC236}">
                <a16:creationId xmlns:a16="http://schemas.microsoft.com/office/drawing/2014/main" id="{B0B6B936-2D45-A02D-9275-18679C2F615F}"/>
              </a:ext>
            </a:extLst>
          </p:cNvPr>
          <p:cNvSpPr txBox="1">
            <a:spLocks/>
          </p:cNvSpPr>
          <p:nvPr/>
        </p:nvSpPr>
        <p:spPr>
          <a:xfrm>
            <a:off x="868678" y="1419913"/>
            <a:ext cx="7266653" cy="3017520"/>
          </a:xfrm>
          <a:prstGeom prst="rect">
            <a:avLst/>
          </a:prstGeom>
        </p:spPr>
        <p:txBody>
          <a:bodyPr vert="horz" lIns="0" tIns="45720" rIns="0" bIns="4572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dirty="0">
                <a:solidFill>
                  <a:schemeClr val="tx1"/>
                </a:solidFill>
                <a:latin typeface="Arial" panose="020B0604020202020204" pitchFamily="34" charset="0"/>
              </a:rPr>
              <a:t>Natural language analysis</a:t>
            </a:r>
          </a:p>
          <a:p>
            <a:pPr marL="219456" lvl="1" indent="0" defTabSz="914400" eaLnBrk="0" fontAlgn="base" hangingPunct="0">
              <a:lnSpc>
                <a:spcPct val="100000"/>
              </a:lnSpc>
              <a:spcBef>
                <a:spcPct val="0"/>
              </a:spcBef>
              <a:spcAft>
                <a:spcPct val="0"/>
              </a:spcAft>
              <a:buClrTx/>
              <a:buFontTx/>
              <a:buChar char="•"/>
            </a:pPr>
            <a:r>
              <a:rPr lang="en-US" altLang="en-US" dirty="0">
                <a:solidFill>
                  <a:schemeClr val="tx1"/>
                </a:solidFill>
                <a:latin typeface="Arial" panose="020B0604020202020204" pitchFamily="34" charset="0"/>
              </a:rPr>
              <a:t>Accurate prediction of review sentiment (97%)</a:t>
            </a:r>
          </a:p>
          <a:p>
            <a:pPr marL="219456" lvl="1" indent="0" defTabSz="914400" eaLnBrk="0" fontAlgn="base" hangingPunct="0">
              <a:lnSpc>
                <a:spcPct val="100000"/>
              </a:lnSpc>
              <a:spcBef>
                <a:spcPct val="0"/>
              </a:spcBef>
              <a:spcAft>
                <a:spcPct val="0"/>
              </a:spcAft>
              <a:buClrTx/>
              <a:buFontTx/>
              <a:buChar char="•"/>
            </a:pPr>
            <a:endParaRPr lang="en-US" altLang="en-US" dirty="0">
              <a:solidFill>
                <a:schemeClr val="tx1"/>
              </a:solidFill>
              <a:latin typeface="Arial" panose="020B0604020202020204" pitchFamily="34" charset="0"/>
            </a:endParaRPr>
          </a:p>
          <a:p>
            <a:pPr marL="0" indent="0" defTabSz="914400" eaLnBrk="0" fontAlgn="base" hangingPunct="0">
              <a:lnSpc>
                <a:spcPct val="100000"/>
              </a:lnSpc>
              <a:spcBef>
                <a:spcPct val="0"/>
              </a:spcBef>
              <a:spcAft>
                <a:spcPct val="0"/>
              </a:spcAft>
              <a:buClrTx/>
              <a:buFontTx/>
              <a:buChar char="•"/>
            </a:pPr>
            <a:r>
              <a:rPr lang="en-US" altLang="en-US" dirty="0">
                <a:solidFill>
                  <a:schemeClr val="tx1"/>
                </a:solidFill>
                <a:latin typeface="Arial" panose="020B0604020202020204" pitchFamily="34" charset="0"/>
              </a:rPr>
              <a:t>Efficient categorization</a:t>
            </a:r>
          </a:p>
          <a:p>
            <a:pPr marL="219456" lvl="1" indent="0" defTabSz="914400" eaLnBrk="0" fontAlgn="base" hangingPunct="0">
              <a:lnSpc>
                <a:spcPct val="100000"/>
              </a:lnSpc>
              <a:spcBef>
                <a:spcPct val="0"/>
              </a:spcBef>
              <a:spcAft>
                <a:spcPct val="0"/>
              </a:spcAft>
              <a:buClrTx/>
              <a:buFontTx/>
              <a:buChar char="•"/>
            </a:pPr>
            <a:r>
              <a:rPr lang="en-US" altLang="en-US" dirty="0">
                <a:solidFill>
                  <a:schemeClr val="tx1"/>
                </a:solidFill>
                <a:latin typeface="Arial" panose="020B0604020202020204" pitchFamily="34" charset="0"/>
              </a:rPr>
              <a:t>Get insights into none-traditional categories</a:t>
            </a:r>
          </a:p>
          <a:p>
            <a:pPr marL="219456" lvl="1" indent="0" defTabSz="914400" eaLnBrk="0" fontAlgn="base" hangingPunct="0">
              <a:lnSpc>
                <a:spcPct val="100000"/>
              </a:lnSpc>
              <a:spcBef>
                <a:spcPct val="0"/>
              </a:spcBef>
              <a:spcAft>
                <a:spcPct val="0"/>
              </a:spcAft>
              <a:buClrTx/>
              <a:buFontTx/>
              <a:buChar char="•"/>
            </a:pPr>
            <a:endParaRPr lang="en-US" altLang="en-US" dirty="0">
              <a:solidFill>
                <a:schemeClr val="tx1"/>
              </a:solidFill>
              <a:latin typeface="Arial" panose="020B0604020202020204" pitchFamily="34" charset="0"/>
            </a:endParaRPr>
          </a:p>
          <a:p>
            <a:pPr marL="0" indent="0" defTabSz="914400" eaLnBrk="0" fontAlgn="base" hangingPunct="0">
              <a:lnSpc>
                <a:spcPct val="100000"/>
              </a:lnSpc>
              <a:spcBef>
                <a:spcPct val="0"/>
              </a:spcBef>
              <a:spcAft>
                <a:spcPct val="0"/>
              </a:spcAft>
              <a:buClrTx/>
              <a:buFontTx/>
              <a:buChar char="•"/>
            </a:pPr>
            <a:r>
              <a:rPr lang="en-US" altLang="en-US" dirty="0" err="1">
                <a:solidFill>
                  <a:schemeClr val="tx1"/>
                </a:solidFill>
                <a:latin typeface="Arial" panose="020B0604020202020204" pitchFamily="34" charset="0"/>
              </a:rPr>
              <a:t>GenAI</a:t>
            </a:r>
            <a:r>
              <a:rPr lang="en-US" altLang="en-US" dirty="0">
                <a:solidFill>
                  <a:schemeClr val="tx1"/>
                </a:solidFill>
                <a:latin typeface="Arial" panose="020B0604020202020204" pitchFamily="34" charset="0"/>
              </a:rPr>
              <a:t> efficiently summarizing thousands of reviews into one concise summary.</a:t>
            </a:r>
          </a:p>
          <a:p>
            <a:pPr marL="219456" lvl="1" indent="0" defTabSz="914400" eaLnBrk="0" fontAlgn="base" hangingPunct="0">
              <a:lnSpc>
                <a:spcPct val="100000"/>
              </a:lnSpc>
              <a:spcBef>
                <a:spcPct val="0"/>
              </a:spcBef>
              <a:spcAft>
                <a:spcPct val="0"/>
              </a:spcAft>
              <a:buClrTx/>
              <a:buNone/>
            </a:pPr>
            <a:endParaRPr lang="en-US" altLang="en-US" dirty="0">
              <a:solidFill>
                <a:schemeClr val="tx1"/>
              </a:solidFill>
              <a:latin typeface="Arial" panose="020B0604020202020204" pitchFamily="34" charset="0"/>
            </a:endParaRPr>
          </a:p>
          <a:p>
            <a:pPr marL="219456" lvl="1" indent="0" defTabSz="914400" eaLnBrk="0" fontAlgn="base" hangingPunct="0">
              <a:lnSpc>
                <a:spcPct val="100000"/>
              </a:lnSpc>
              <a:spcBef>
                <a:spcPct val="0"/>
              </a:spcBef>
              <a:spcAft>
                <a:spcPct val="0"/>
              </a:spcAft>
              <a:buClrTx/>
              <a:buNone/>
            </a:pPr>
            <a:endParaRPr lang="en-US" altLang="en-US" dirty="0">
              <a:solidFill>
                <a:schemeClr val="tx1"/>
              </a:solidFill>
              <a:latin typeface="Arial" panose="020B0604020202020204" pitchFamily="34" charset="0"/>
            </a:endParaRPr>
          </a:p>
          <a:p>
            <a:pPr marL="219456" lvl="1" indent="0" defTabSz="914400" eaLnBrk="0" fontAlgn="base" hangingPunct="0">
              <a:lnSpc>
                <a:spcPct val="100000"/>
              </a:lnSpc>
              <a:spcBef>
                <a:spcPct val="0"/>
              </a:spcBef>
              <a:spcAft>
                <a:spcPct val="0"/>
              </a:spcAft>
              <a:buClrTx/>
              <a:buNone/>
            </a:pPr>
            <a:endParaRPr lang="en-US" altLang="en-US" sz="1500" dirty="0">
              <a:solidFill>
                <a:schemeClr val="tx1"/>
              </a:solidFill>
              <a:latin typeface="Arial" panose="020B0604020202020204" pitchFamily="34" charset="0"/>
            </a:endParaRPr>
          </a:p>
          <a:p>
            <a:pPr marL="219456" lvl="1" indent="0" defTabSz="914400" eaLnBrk="0" fontAlgn="base" hangingPunct="0">
              <a:lnSpc>
                <a:spcPct val="100000"/>
              </a:lnSpc>
              <a:spcBef>
                <a:spcPct val="0"/>
              </a:spcBef>
              <a:spcAft>
                <a:spcPct val="0"/>
              </a:spcAft>
              <a:buClrTx/>
              <a:buFontTx/>
              <a:buChar char="•"/>
            </a:pPr>
            <a:endParaRPr lang="en-US" altLang="en-US" sz="1650" dirty="0">
              <a:solidFill>
                <a:schemeClr val="tx1"/>
              </a:solidFill>
              <a:latin typeface="Arial" panose="020B0604020202020204" pitchFamily="34" charset="0"/>
            </a:endParaRPr>
          </a:p>
        </p:txBody>
      </p:sp>
      <p:pic>
        <p:nvPicPr>
          <p:cNvPr id="6" name="Picture 5" descr="A logo of a group of people">
            <a:extLst>
              <a:ext uri="{FF2B5EF4-FFF2-40B4-BE49-F238E27FC236}">
                <a16:creationId xmlns:a16="http://schemas.microsoft.com/office/drawing/2014/main" id="{CF687EDA-5820-D525-D339-07B3114E2073}"/>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pic>
        <p:nvPicPr>
          <p:cNvPr id="3" name="Picture 2">
            <a:extLst>
              <a:ext uri="{FF2B5EF4-FFF2-40B4-BE49-F238E27FC236}">
                <a16:creationId xmlns:a16="http://schemas.microsoft.com/office/drawing/2014/main" id="{0B45CF2D-DECD-EF70-8AD8-35B717A0406B}"/>
              </a:ext>
            </a:extLst>
          </p:cNvPr>
          <p:cNvPicPr>
            <a:picLocks noChangeAspect="1"/>
          </p:cNvPicPr>
          <p:nvPr/>
        </p:nvPicPr>
        <p:blipFill>
          <a:blip r:embed="rId5"/>
          <a:stretch>
            <a:fillRect/>
          </a:stretch>
        </p:blipFill>
        <p:spPr>
          <a:xfrm>
            <a:off x="1616803" y="3227244"/>
            <a:ext cx="5910394" cy="139859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fade">
                                      <p:cBhvr>
                                        <p:cTn id="15" dur="500"/>
                                        <p:tgtEl>
                                          <p:spTgt spid="5">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animEffect transition="in" filter="fade">
                                      <p:cBhvr>
                                        <p:cTn id="18" dur="500"/>
                                        <p:tgtEl>
                                          <p:spTgt spid="5">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animEffect transition="in" filter="fade">
                                      <p:cBhvr>
                                        <p:cTn id="23" dur="500"/>
                                        <p:tgtEl>
                                          <p:spTgt spid="5">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3" name="Google Shape;73;p16"/>
          <p:cNvSpPr txBox="1">
            <a:spLocks noGrp="1"/>
          </p:cNvSpPr>
          <p:nvPr>
            <p:ph type="body" idx="4294967295"/>
          </p:nvPr>
        </p:nvSpPr>
        <p:spPr>
          <a:xfrm>
            <a:off x="311150" y="1927225"/>
            <a:ext cx="8521700" cy="1289050"/>
          </a:xfrm>
          <a:prstGeom prst="rect">
            <a:avLst/>
          </a:prstGeom>
        </p:spPr>
        <p:txBody>
          <a:bodyPr spcFirstLastPara="1" wrap="square" lIns="91425" tIns="91425" rIns="91425" bIns="91425" anchor="t" anchorCtr="0">
            <a:normAutofit lnSpcReduction="10000"/>
          </a:bodyPr>
          <a:lstStyle/>
          <a:p>
            <a:pPr marL="114300" lvl="0" indent="0" algn="ctr" rtl="0">
              <a:spcBef>
                <a:spcPts val="0"/>
              </a:spcBef>
              <a:spcAft>
                <a:spcPts val="0"/>
              </a:spcAft>
              <a:buSzPts val="1800"/>
              <a:buNone/>
            </a:pPr>
            <a:r>
              <a:rPr lang="en-US" sz="8800" dirty="0"/>
              <a:t>Live demo time!</a:t>
            </a:r>
            <a:endParaRPr dirty="0"/>
          </a:p>
        </p:txBody>
      </p:sp>
      <p:sp>
        <p:nvSpPr>
          <p:cNvPr id="2" name="TextBox 1">
            <a:extLst>
              <a:ext uri="{FF2B5EF4-FFF2-40B4-BE49-F238E27FC236}">
                <a16:creationId xmlns:a16="http://schemas.microsoft.com/office/drawing/2014/main" id="{6AF6A693-CE72-5DA0-AA74-04EFCF60C214}"/>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pic>
        <p:nvPicPr>
          <p:cNvPr id="4" name="Picture 3" descr="A logo of a group of people">
            <a:extLst>
              <a:ext uri="{FF2B5EF4-FFF2-40B4-BE49-F238E27FC236}">
                <a16:creationId xmlns:a16="http://schemas.microsoft.com/office/drawing/2014/main" id="{D34C698C-3303-BE7D-BEC5-FB2D1375C30C}"/>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822959" y="214953"/>
            <a:ext cx="7915687" cy="1088068"/>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SCS</a:t>
            </a:r>
            <a:br>
              <a:rPr lang="en" dirty="0"/>
            </a:br>
            <a:r>
              <a:rPr lang="en" dirty="0"/>
              <a:t>Tapping into the untapped potential of reviews</a:t>
            </a:r>
            <a:endParaRPr dirty="0"/>
          </a:p>
        </p:txBody>
      </p:sp>
      <p:sp>
        <p:nvSpPr>
          <p:cNvPr id="2" name="Text Placeholder 1">
            <a:extLst>
              <a:ext uri="{FF2B5EF4-FFF2-40B4-BE49-F238E27FC236}">
                <a16:creationId xmlns:a16="http://schemas.microsoft.com/office/drawing/2014/main" id="{B19AC3C4-8EF3-2670-3AC1-E20B24A0D1E7}"/>
              </a:ext>
            </a:extLst>
          </p:cNvPr>
          <p:cNvSpPr>
            <a:spLocks noGrp="1" noChangeArrowheads="1"/>
          </p:cNvSpPr>
          <p:nvPr>
            <p:ph sz="half" idx="1"/>
          </p:nvPr>
        </p:nvSpPr>
        <p:spPr bwMode="auto">
          <a:xfrm>
            <a:off x="405249" y="2096646"/>
            <a:ext cx="8333397"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lvl="1" indent="0" defTabSz="914400" eaLnBrk="0" fontAlgn="base" hangingPunct="0">
              <a:lnSpc>
                <a:spcPct val="100000"/>
              </a:lnSpc>
              <a:spcBef>
                <a:spcPct val="0"/>
              </a:spcBef>
              <a:spcAft>
                <a:spcPct val="0"/>
              </a:spcAft>
              <a:buClrTx/>
              <a:buSzTx/>
              <a:buNone/>
            </a:pPr>
            <a:r>
              <a:rPr kumimoji="0" lang="en-US" altLang="en-US" sz="1650" b="1" i="0" u="none" strike="noStrike" cap="none" normalizeH="0" baseline="0" dirty="0">
                <a:ln>
                  <a:noFill/>
                </a:ln>
                <a:solidFill>
                  <a:schemeClr val="tx1"/>
                </a:solidFill>
                <a:effectLst/>
                <a:latin typeface="Arial" panose="020B0604020202020204" pitchFamily="34" charset="0"/>
              </a:rPr>
              <a:t>Why?</a:t>
            </a:r>
          </a:p>
          <a:p>
            <a:pPr marL="742950" lvl="1" indent="-285750" defTabSz="914400" eaLnBrk="0" fontAlgn="base" hangingPunct="0">
              <a:lnSpc>
                <a:spcPct val="100000"/>
              </a:lnSpc>
              <a:spcBef>
                <a:spcPct val="0"/>
              </a:spcBef>
              <a:spcAft>
                <a:spcPct val="0"/>
              </a:spcAft>
              <a:buClrTx/>
              <a:buSzTx/>
              <a:buFontTx/>
              <a:buChar char="-"/>
            </a:pPr>
            <a:r>
              <a:rPr kumimoji="0" lang="en-US" altLang="en-US" sz="1650" b="0" i="0" u="none" strike="noStrike" cap="none" normalizeH="0" baseline="0" dirty="0">
                <a:ln>
                  <a:noFill/>
                </a:ln>
                <a:solidFill>
                  <a:schemeClr val="tx1"/>
                </a:solidFill>
                <a:effectLst/>
                <a:latin typeface="Arial" panose="020B0604020202020204" pitchFamily="34" charset="0"/>
              </a:rPr>
              <a:t>Find out what works and what does not</a:t>
            </a:r>
          </a:p>
          <a:p>
            <a:pPr marL="742950" lvl="1" indent="-285750" defTabSz="914400" eaLnBrk="0" fontAlgn="base" hangingPunct="0">
              <a:lnSpc>
                <a:spcPct val="100000"/>
              </a:lnSpc>
              <a:spcBef>
                <a:spcPct val="0"/>
              </a:spcBef>
              <a:spcAft>
                <a:spcPct val="0"/>
              </a:spcAft>
              <a:buClrTx/>
              <a:buSzTx/>
              <a:buFontTx/>
              <a:buChar char="-"/>
            </a:pPr>
            <a:r>
              <a:rPr lang="en-US" altLang="en-US" sz="1650" dirty="0">
                <a:solidFill>
                  <a:schemeClr val="tx1"/>
                </a:solidFill>
                <a:latin typeface="Arial" panose="020B0604020202020204" pitchFamily="34" charset="0"/>
              </a:rPr>
              <a:t>Learn about your users to better target them ( sales &amp; marketing)</a:t>
            </a:r>
          </a:p>
          <a:p>
            <a:pPr marL="742950" lvl="1" indent="-285750" defTabSz="914400" eaLnBrk="0" fontAlgn="base" hangingPunct="0">
              <a:lnSpc>
                <a:spcPct val="100000"/>
              </a:lnSpc>
              <a:spcBef>
                <a:spcPct val="0"/>
              </a:spcBef>
              <a:spcAft>
                <a:spcPct val="0"/>
              </a:spcAft>
              <a:buClrTx/>
              <a:buSzTx/>
              <a:buFontTx/>
              <a:buChar char="-"/>
            </a:pPr>
            <a:r>
              <a:rPr kumimoji="0" lang="en-US" altLang="en-US" sz="1650" b="0" i="0" u="none" strike="noStrike" cap="none" normalizeH="0" baseline="0" dirty="0">
                <a:ln>
                  <a:noFill/>
                </a:ln>
                <a:solidFill>
                  <a:schemeClr val="tx1"/>
                </a:solidFill>
                <a:effectLst/>
                <a:latin typeface="Arial" panose="020B0604020202020204" pitchFamily="34" charset="0"/>
              </a:rPr>
              <a:t>Addressing a multi-billion dollar market for product insights and review analytics</a:t>
            </a:r>
          </a:p>
        </p:txBody>
      </p:sp>
      <p:sp>
        <p:nvSpPr>
          <p:cNvPr id="3" name="Content Placeholder 2">
            <a:extLst>
              <a:ext uri="{FF2B5EF4-FFF2-40B4-BE49-F238E27FC236}">
                <a16:creationId xmlns:a16="http://schemas.microsoft.com/office/drawing/2014/main" id="{A6FB9373-D779-BE4C-5876-2EFC4D461ED9}"/>
              </a:ext>
            </a:extLst>
          </p:cNvPr>
          <p:cNvSpPr>
            <a:spLocks noGrp="1"/>
          </p:cNvSpPr>
          <p:nvPr>
            <p:ph sz="half" idx="2"/>
          </p:nvPr>
        </p:nvSpPr>
        <p:spPr/>
        <p:txBody>
          <a:bodyPr>
            <a:norm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dirty="0">
                <a:solidFill>
                  <a:schemeClr val="tx1"/>
                </a:solidFill>
                <a:latin typeface="Arial" panose="020B0604020202020204" pitchFamily="34" charset="0"/>
              </a:rPr>
              <a:t>Solution</a:t>
            </a:r>
          </a:p>
          <a:p>
            <a:pPr marL="562356" lvl="1" indent="-342900" defTabSz="914400" eaLnBrk="0" fontAlgn="base" hangingPunct="0">
              <a:lnSpc>
                <a:spcPct val="100000"/>
              </a:lnSpc>
              <a:spcBef>
                <a:spcPct val="0"/>
              </a:spcBef>
              <a:spcAft>
                <a:spcPct val="0"/>
              </a:spcAft>
              <a:buClrTx/>
              <a:buFont typeface="+mj-lt"/>
              <a:buAutoNum type="arabicPeriod"/>
            </a:pPr>
            <a:r>
              <a:rPr lang="en-US" altLang="en-US" sz="1500" dirty="0">
                <a:solidFill>
                  <a:schemeClr val="tx1"/>
                </a:solidFill>
                <a:latin typeface="Arial" panose="020B0604020202020204" pitchFamily="34" charset="0"/>
              </a:rPr>
              <a:t>Automated evaluation of review sentiment.</a:t>
            </a:r>
            <a:br>
              <a:rPr lang="en-US" altLang="en-US" sz="1500" dirty="0">
                <a:solidFill>
                  <a:schemeClr val="tx1"/>
                </a:solidFill>
                <a:latin typeface="Arial" panose="020B0604020202020204" pitchFamily="34" charset="0"/>
              </a:rPr>
            </a:br>
            <a:endParaRPr lang="en-US" altLang="en-US" sz="1500" dirty="0">
              <a:solidFill>
                <a:schemeClr val="tx1"/>
              </a:solidFill>
              <a:latin typeface="Arial" panose="020B0604020202020204" pitchFamily="34" charset="0"/>
            </a:endParaRPr>
          </a:p>
          <a:p>
            <a:pPr marL="562356" lvl="1" indent="-342900" defTabSz="914400" eaLnBrk="0" fontAlgn="base" hangingPunct="0">
              <a:lnSpc>
                <a:spcPct val="100000"/>
              </a:lnSpc>
              <a:spcBef>
                <a:spcPct val="0"/>
              </a:spcBef>
              <a:spcAft>
                <a:spcPct val="0"/>
              </a:spcAft>
              <a:buClrTx/>
              <a:buFont typeface="+mj-lt"/>
              <a:buAutoNum type="arabicPeriod"/>
            </a:pPr>
            <a:r>
              <a:rPr lang="en-US" altLang="en-US" sz="1500" dirty="0">
                <a:solidFill>
                  <a:schemeClr val="tx1"/>
                </a:solidFill>
                <a:latin typeface="Arial" panose="020B0604020202020204" pitchFamily="34" charset="0"/>
              </a:rPr>
              <a:t>Automated clustering(category)</a:t>
            </a:r>
            <a:br>
              <a:rPr lang="en-US" altLang="en-US" sz="1500" dirty="0">
                <a:solidFill>
                  <a:schemeClr val="tx1"/>
                </a:solidFill>
                <a:latin typeface="Arial" panose="020B0604020202020204" pitchFamily="34" charset="0"/>
              </a:rPr>
            </a:br>
            <a:endParaRPr lang="en-US" altLang="en-US" sz="1500" dirty="0">
              <a:solidFill>
                <a:schemeClr val="tx1"/>
              </a:solidFill>
              <a:latin typeface="Arial" panose="020B0604020202020204" pitchFamily="34" charset="0"/>
            </a:endParaRPr>
          </a:p>
          <a:p>
            <a:pPr marL="562356" lvl="1" indent="-342900" defTabSz="914400" eaLnBrk="0" fontAlgn="base" hangingPunct="0">
              <a:lnSpc>
                <a:spcPct val="100000"/>
              </a:lnSpc>
              <a:spcBef>
                <a:spcPct val="0"/>
              </a:spcBef>
              <a:spcAft>
                <a:spcPct val="0"/>
              </a:spcAft>
              <a:buClrTx/>
              <a:buFont typeface="+mj-lt"/>
              <a:buAutoNum type="arabicPeriod"/>
            </a:pPr>
            <a:r>
              <a:rPr lang="en-US" altLang="en-US" sz="1500" dirty="0" err="1">
                <a:solidFill>
                  <a:schemeClr val="tx1"/>
                </a:solidFill>
                <a:latin typeface="Arial" panose="020B0604020202020204" pitchFamily="34" charset="0"/>
              </a:rPr>
              <a:t>GenAI</a:t>
            </a:r>
            <a:r>
              <a:rPr lang="en-US" altLang="en-US" sz="1500" dirty="0">
                <a:solidFill>
                  <a:schemeClr val="tx1"/>
                </a:solidFill>
                <a:latin typeface="Arial" panose="020B0604020202020204" pitchFamily="34" charset="0"/>
              </a:rPr>
              <a:t> analysis of products</a:t>
            </a:r>
          </a:p>
          <a:p>
            <a:pPr marL="699516" lvl="2" indent="-342900" defTabSz="914400" eaLnBrk="0" fontAlgn="base" hangingPunct="0">
              <a:lnSpc>
                <a:spcPct val="100000"/>
              </a:lnSpc>
              <a:spcBef>
                <a:spcPct val="0"/>
              </a:spcBef>
              <a:spcAft>
                <a:spcPct val="0"/>
              </a:spcAft>
              <a:buClrTx/>
              <a:buFont typeface="+mj-lt"/>
              <a:buAutoNum type="arabicPeriod"/>
            </a:pPr>
            <a:r>
              <a:rPr lang="en-US" altLang="en-US" sz="1200" dirty="0">
                <a:solidFill>
                  <a:schemeClr val="tx1"/>
                </a:solidFill>
                <a:latin typeface="Arial" panose="020B0604020202020204" pitchFamily="34" charset="0"/>
              </a:rPr>
              <a:t>Finds top products for category</a:t>
            </a:r>
          </a:p>
          <a:p>
            <a:pPr marL="699516" lvl="2" indent="-342900" defTabSz="914400" eaLnBrk="0" fontAlgn="base" hangingPunct="0">
              <a:lnSpc>
                <a:spcPct val="100000"/>
              </a:lnSpc>
              <a:spcBef>
                <a:spcPct val="0"/>
              </a:spcBef>
              <a:spcAft>
                <a:spcPct val="0"/>
              </a:spcAft>
              <a:buClrTx/>
              <a:buFont typeface="+mj-lt"/>
              <a:buAutoNum type="arabicPeriod"/>
            </a:pPr>
            <a:r>
              <a:rPr lang="en-US" altLang="en-US" sz="1200" dirty="0">
                <a:solidFill>
                  <a:schemeClr val="tx1"/>
                </a:solidFill>
                <a:latin typeface="Arial" panose="020B0604020202020204" pitchFamily="34" charset="0"/>
              </a:rPr>
              <a:t>Provides insights on why users like or dislike the products. </a:t>
            </a:r>
          </a:p>
          <a:p>
            <a:pPr marL="219456" lvl="1" indent="0" defTabSz="914400" eaLnBrk="0" fontAlgn="base" hangingPunct="0">
              <a:lnSpc>
                <a:spcPct val="100000"/>
              </a:lnSpc>
              <a:spcBef>
                <a:spcPct val="0"/>
              </a:spcBef>
              <a:spcAft>
                <a:spcPct val="0"/>
              </a:spcAft>
              <a:buClrTx/>
              <a:buFontTx/>
              <a:buChar char="•"/>
            </a:pPr>
            <a:endParaRPr lang="en-US" altLang="en-US" sz="1500" dirty="0">
              <a:solidFill>
                <a:schemeClr val="tx1"/>
              </a:solidFill>
              <a:latin typeface="Arial" panose="020B0604020202020204" pitchFamily="34" charset="0"/>
            </a:endParaRPr>
          </a:p>
          <a:p>
            <a:pPr marL="219456" lvl="1" indent="0" defTabSz="914400" eaLnBrk="0" fontAlgn="base" hangingPunct="0">
              <a:lnSpc>
                <a:spcPct val="100000"/>
              </a:lnSpc>
              <a:spcBef>
                <a:spcPct val="0"/>
              </a:spcBef>
              <a:spcAft>
                <a:spcPct val="0"/>
              </a:spcAft>
              <a:buClrTx/>
              <a:buFontTx/>
              <a:buChar char="•"/>
            </a:pPr>
            <a:endParaRPr lang="en-US" altLang="en-US" sz="1650" dirty="0">
              <a:solidFill>
                <a:schemeClr val="tx1"/>
              </a:solidFill>
              <a:latin typeface="Arial" panose="020B0604020202020204" pitchFamily="34" charset="0"/>
            </a:endParaRPr>
          </a:p>
        </p:txBody>
      </p:sp>
      <p:sp>
        <p:nvSpPr>
          <p:cNvPr id="4" name="TextBox 3">
            <a:extLst>
              <a:ext uri="{FF2B5EF4-FFF2-40B4-BE49-F238E27FC236}">
                <a16:creationId xmlns:a16="http://schemas.microsoft.com/office/drawing/2014/main" id="{37028EDB-42E8-9140-C0CB-ED4BF9BEF334}"/>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sp>
        <p:nvSpPr>
          <p:cNvPr id="5" name="Content Placeholder 2">
            <a:extLst>
              <a:ext uri="{FF2B5EF4-FFF2-40B4-BE49-F238E27FC236}">
                <a16:creationId xmlns:a16="http://schemas.microsoft.com/office/drawing/2014/main" id="{B0B6B936-2D45-A02D-9275-18679C2F615F}"/>
              </a:ext>
            </a:extLst>
          </p:cNvPr>
          <p:cNvSpPr txBox="1">
            <a:spLocks/>
          </p:cNvSpPr>
          <p:nvPr/>
        </p:nvSpPr>
        <p:spPr>
          <a:xfrm>
            <a:off x="868679" y="1419913"/>
            <a:ext cx="3703320" cy="3017520"/>
          </a:xfrm>
          <a:prstGeom prst="rect">
            <a:avLst/>
          </a:prstGeom>
        </p:spPr>
        <p:txBody>
          <a:bodyPr vert="horz" lIns="0" tIns="45720" rIns="0" bIns="45720" rtlCol="0">
            <a:normAutofit/>
          </a:bodyPr>
          <a:lst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Problem </a:t>
            </a:r>
          </a:p>
          <a:p>
            <a:pPr marL="457200" lvl="1" indent="0" defTabSz="914400" eaLnBrk="0" fontAlgn="base" hangingPunct="0">
              <a:lnSpc>
                <a:spcPct val="100000"/>
              </a:lnSpc>
              <a:spcBef>
                <a:spcPct val="0"/>
              </a:spcBef>
              <a:spcAft>
                <a:spcPct val="0"/>
              </a:spcAft>
              <a:buClrTx/>
              <a:buSzTx/>
              <a:buFontTx/>
              <a:buChar char="•"/>
            </a:pPr>
            <a:r>
              <a:rPr lang="en-US" altLang="en-US" sz="1500" dirty="0">
                <a:solidFill>
                  <a:schemeClr val="tx1"/>
                </a:solidFill>
                <a:latin typeface="Arial" panose="020B0604020202020204" pitchFamily="34" charset="0"/>
              </a:rPr>
              <a:t>Thousands of products and reviews</a:t>
            </a:r>
            <a:br>
              <a:rPr lang="en-US" altLang="en-US" sz="1500" dirty="0">
                <a:solidFill>
                  <a:schemeClr val="tx1"/>
                </a:solidFill>
                <a:latin typeface="Arial" panose="020B0604020202020204" pitchFamily="34" charset="0"/>
              </a:rPr>
            </a:br>
            <a:endParaRPr lang="en-US" altLang="en-US" sz="1500" dirty="0">
              <a:solidFill>
                <a:schemeClr val="tx1"/>
              </a:solidFill>
              <a:latin typeface="Arial" panose="020B0604020202020204" pitchFamily="34" charset="0"/>
            </a:endParaRPr>
          </a:p>
          <a:p>
            <a:pPr marL="457200" lvl="1" indent="0" defTabSz="914400" eaLnBrk="0" fontAlgn="base" hangingPunct="0">
              <a:lnSpc>
                <a:spcPct val="100000"/>
              </a:lnSpc>
              <a:spcBef>
                <a:spcPct val="0"/>
              </a:spcBef>
              <a:spcAft>
                <a:spcPct val="0"/>
              </a:spcAft>
              <a:buClrTx/>
              <a:buSzTx/>
              <a:buFontTx/>
              <a:buChar char="•"/>
            </a:pPr>
            <a:r>
              <a:rPr lang="en-US" altLang="en-US" sz="1500" dirty="0">
                <a:solidFill>
                  <a:schemeClr val="tx1"/>
                </a:solidFill>
                <a:latin typeface="Arial" panose="020B0604020202020204" pitchFamily="34" charset="0"/>
              </a:rPr>
              <a:t>Inefficient manual analysis</a:t>
            </a:r>
            <a:br>
              <a:rPr lang="en-US" altLang="en-US" sz="1500" dirty="0">
                <a:solidFill>
                  <a:schemeClr val="tx1"/>
                </a:solidFill>
                <a:latin typeface="Arial" panose="020B0604020202020204" pitchFamily="34" charset="0"/>
              </a:rPr>
            </a:br>
            <a:endParaRPr lang="en-US" altLang="en-US" sz="1500" dirty="0">
              <a:solidFill>
                <a:schemeClr val="tx1"/>
              </a:solidFill>
              <a:latin typeface="Arial" panose="020B0604020202020204" pitchFamily="34" charset="0"/>
            </a:endParaRPr>
          </a:p>
          <a:p>
            <a:pPr marL="457200" lvl="1" indent="0" defTabSz="914400" eaLnBrk="0" fontAlgn="base" hangingPunct="0">
              <a:lnSpc>
                <a:spcPct val="100000"/>
              </a:lnSpc>
              <a:spcBef>
                <a:spcPct val="0"/>
              </a:spcBef>
              <a:spcAft>
                <a:spcPct val="0"/>
              </a:spcAft>
              <a:buClrTx/>
              <a:buSzTx/>
              <a:buFontTx/>
              <a:buChar char="•"/>
            </a:pPr>
            <a:r>
              <a:rPr lang="en-US" altLang="en-US" sz="1500" dirty="0">
                <a:solidFill>
                  <a:schemeClr val="tx1"/>
                </a:solidFill>
                <a:latin typeface="Arial" panose="020B0604020202020204" pitchFamily="34" charset="0"/>
              </a:rPr>
              <a:t>Bot reviews &amp; poor language</a:t>
            </a:r>
          </a:p>
          <a:p>
            <a:pPr marL="219456" lvl="1" indent="0" defTabSz="914400" eaLnBrk="0" fontAlgn="base" hangingPunct="0">
              <a:lnSpc>
                <a:spcPct val="100000"/>
              </a:lnSpc>
              <a:spcBef>
                <a:spcPct val="0"/>
              </a:spcBef>
              <a:spcAft>
                <a:spcPct val="0"/>
              </a:spcAft>
              <a:buClrTx/>
              <a:buNone/>
            </a:pPr>
            <a:endParaRPr lang="en-US" altLang="en-US" sz="1500" dirty="0">
              <a:solidFill>
                <a:schemeClr val="tx1"/>
              </a:solidFill>
              <a:latin typeface="Arial" panose="020B0604020202020204" pitchFamily="34" charset="0"/>
            </a:endParaRPr>
          </a:p>
        </p:txBody>
      </p:sp>
      <p:pic>
        <p:nvPicPr>
          <p:cNvPr id="6" name="Picture 5" descr="A logo of a group of people">
            <a:extLst>
              <a:ext uri="{FF2B5EF4-FFF2-40B4-BE49-F238E27FC236}">
                <a16:creationId xmlns:a16="http://schemas.microsoft.com/office/drawing/2014/main" id="{CF687EDA-5820-D525-D339-07B3114E2073}"/>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spTree>
    <p:extLst>
      <p:ext uri="{BB962C8B-B14F-4D97-AF65-F5344CB8AC3E}">
        <p14:creationId xmlns:p14="http://schemas.microsoft.com/office/powerpoint/2010/main" val="246877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5"/>
                                        </p:tgtEl>
                                      </p:cBhvr>
                                    </p:animEffect>
                                    <p:set>
                                      <p:cBhvr>
                                        <p:cTn id="32" dur="1" fill="hold">
                                          <p:stCondLst>
                                            <p:cond delay="499"/>
                                          </p:stCondLst>
                                        </p:cTn>
                                        <p:tgtEl>
                                          <p:spTgt spid="5"/>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3">
                                            <p:txEl>
                                              <p:pRg st="0" end="0"/>
                                            </p:txEl>
                                          </p:spTgt>
                                        </p:tgtEl>
                                      </p:cBhvr>
                                    </p:animEffect>
                                    <p:set>
                                      <p:cBhvr>
                                        <p:cTn id="35" dur="1" fill="hold">
                                          <p:stCondLst>
                                            <p:cond delay="499"/>
                                          </p:stCondLst>
                                        </p:cTn>
                                        <p:tgtEl>
                                          <p:spTgt spid="3">
                                            <p:txEl>
                                              <p:pRg st="0" end="0"/>
                                            </p:txEl>
                                          </p:spTgt>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3">
                                            <p:txEl>
                                              <p:pRg st="1" end="1"/>
                                            </p:txEl>
                                          </p:spTgt>
                                        </p:tgtEl>
                                      </p:cBhvr>
                                    </p:animEffect>
                                    <p:set>
                                      <p:cBhvr>
                                        <p:cTn id="38" dur="1" fill="hold">
                                          <p:stCondLst>
                                            <p:cond delay="499"/>
                                          </p:stCondLst>
                                        </p:cTn>
                                        <p:tgtEl>
                                          <p:spTgt spid="3">
                                            <p:txEl>
                                              <p:pRg st="1" end="1"/>
                                            </p:txEl>
                                          </p:spTgt>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3">
                                            <p:txEl>
                                              <p:pRg st="2" end="2"/>
                                            </p:txEl>
                                          </p:spTgt>
                                        </p:tgtEl>
                                      </p:cBhvr>
                                    </p:animEffect>
                                    <p:set>
                                      <p:cBhvr>
                                        <p:cTn id="41" dur="1" fill="hold">
                                          <p:stCondLst>
                                            <p:cond delay="499"/>
                                          </p:stCondLst>
                                        </p:cTn>
                                        <p:tgtEl>
                                          <p:spTgt spid="3">
                                            <p:txEl>
                                              <p:pRg st="2" end="2"/>
                                            </p:txEl>
                                          </p:spTgt>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3">
                                            <p:txEl>
                                              <p:pRg st="3" end="3"/>
                                            </p:txEl>
                                          </p:spTgt>
                                        </p:tgtEl>
                                      </p:cBhvr>
                                    </p:animEffect>
                                    <p:set>
                                      <p:cBhvr>
                                        <p:cTn id="44" dur="1" fill="hold">
                                          <p:stCondLst>
                                            <p:cond delay="499"/>
                                          </p:stCondLst>
                                        </p:cTn>
                                        <p:tgtEl>
                                          <p:spTgt spid="3">
                                            <p:txEl>
                                              <p:pRg st="3" end="3"/>
                                            </p:txEl>
                                          </p:spTgt>
                                        </p:tgtEl>
                                        <p:attrNameLst>
                                          <p:attrName>style.visibility</p:attrName>
                                        </p:attrNameLst>
                                      </p:cBhvr>
                                      <p:to>
                                        <p:strVal val="hidden"/>
                                      </p:to>
                                    </p:set>
                                  </p:childTnLst>
                                </p:cTn>
                              </p:par>
                              <p:par>
                                <p:cTn id="45" presetID="10" presetClass="exit" presetSubtype="0" fill="hold" grpId="1" nodeType="withEffect">
                                  <p:stCondLst>
                                    <p:cond delay="0"/>
                                  </p:stCondLst>
                                  <p:childTnLst>
                                    <p:animEffect transition="out" filter="fade">
                                      <p:cBhvr>
                                        <p:cTn id="46" dur="500"/>
                                        <p:tgtEl>
                                          <p:spTgt spid="3">
                                            <p:txEl>
                                              <p:pRg st="4" end="4"/>
                                            </p:txEl>
                                          </p:spTgt>
                                        </p:tgtEl>
                                      </p:cBhvr>
                                    </p:animEffect>
                                    <p:set>
                                      <p:cBhvr>
                                        <p:cTn id="47" dur="1" fill="hold">
                                          <p:stCondLst>
                                            <p:cond delay="499"/>
                                          </p:stCondLst>
                                        </p:cTn>
                                        <p:tgtEl>
                                          <p:spTgt spid="3">
                                            <p:txEl>
                                              <p:pRg st="4" end="4"/>
                                            </p:txEl>
                                          </p:spTgt>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3">
                                            <p:txEl>
                                              <p:pRg st="5" end="5"/>
                                            </p:txEl>
                                          </p:spTgt>
                                        </p:tgtEl>
                                      </p:cBhvr>
                                    </p:animEffect>
                                    <p:set>
                                      <p:cBhvr>
                                        <p:cTn id="50" dur="1" fill="hold">
                                          <p:stCondLst>
                                            <p:cond delay="499"/>
                                          </p:stCondLst>
                                        </p:cTn>
                                        <p:tgtEl>
                                          <p:spTgt spid="3">
                                            <p:txEl>
                                              <p:pRg st="5" end="5"/>
                                            </p:txEl>
                                          </p:spTgt>
                                        </p:tgtEl>
                                        <p:attrNameLst>
                                          <p:attrName>style.visibility</p:attrName>
                                        </p:attrNameLst>
                                      </p:cBhvr>
                                      <p:to>
                                        <p:strVal val="hidden"/>
                                      </p:to>
                                    </p:set>
                                  </p:childTnLst>
                                </p:cTn>
                              </p:par>
                              <p:par>
                                <p:cTn id="51" presetID="2" presetClass="entr" presetSubtype="4" fill="hold" grpId="0" nodeType="withEffect">
                                  <p:stCondLst>
                                    <p:cond delay="0"/>
                                  </p:stCondLst>
                                  <p:childTnLst>
                                    <p:set>
                                      <p:cBhvr>
                                        <p:cTn id="52" dur="1" fill="hold">
                                          <p:stCondLst>
                                            <p:cond delay="0"/>
                                          </p:stCondLst>
                                        </p:cTn>
                                        <p:tgtEl>
                                          <p:spTgt spid="2">
                                            <p:txEl>
                                              <p:pRg st="0" end="0"/>
                                            </p:txEl>
                                          </p:spTgt>
                                        </p:tgtEl>
                                        <p:attrNameLst>
                                          <p:attrName>style.visibility</p:attrName>
                                        </p:attrNameLst>
                                      </p:cBhvr>
                                      <p:to>
                                        <p:strVal val="visible"/>
                                      </p:to>
                                    </p:set>
                                    <p:anim calcmode="lin" valueType="num">
                                      <p:cBhvr additive="base">
                                        <p:cTn id="53"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2">
                                            <p:txEl>
                                              <p:pRg st="0" end="0"/>
                                            </p:txEl>
                                          </p:spTgt>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2">
                                            <p:txEl>
                                              <p:pRg st="1" end="1"/>
                                            </p:txEl>
                                          </p:spTgt>
                                        </p:tgtEl>
                                        <p:attrNameLst>
                                          <p:attrName>style.visibility</p:attrName>
                                        </p:attrNameLst>
                                      </p:cBhvr>
                                      <p:to>
                                        <p:strVal val="visible"/>
                                      </p:to>
                                    </p:set>
                                    <p:anim calcmode="lin" valueType="num">
                                      <p:cBhvr additive="base">
                                        <p:cTn id="57"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2">
                                            <p:txEl>
                                              <p:pRg st="1" end="1"/>
                                            </p:txEl>
                                          </p:spTgt>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2">
                                            <p:txEl>
                                              <p:pRg st="2" end="2"/>
                                            </p:txEl>
                                          </p:spTgt>
                                        </p:tgtEl>
                                        <p:attrNameLst>
                                          <p:attrName>style.visibility</p:attrName>
                                        </p:attrNameLst>
                                      </p:cBhvr>
                                      <p:to>
                                        <p:strVal val="visible"/>
                                      </p:to>
                                    </p:set>
                                    <p:anim calcmode="lin" valueType="num">
                                      <p:cBhvr additive="base">
                                        <p:cTn id="61"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2">
                                            <p:txEl>
                                              <p:pRg st="2" end="2"/>
                                            </p:txEl>
                                          </p:spTgt>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2">
                                            <p:txEl>
                                              <p:pRg st="3" end="3"/>
                                            </p:txEl>
                                          </p:spTgt>
                                        </p:tgtEl>
                                        <p:attrNameLst>
                                          <p:attrName>style.visibility</p:attrName>
                                        </p:attrNameLst>
                                      </p:cBhvr>
                                      <p:to>
                                        <p:strVal val="visible"/>
                                      </p:to>
                                    </p:set>
                                    <p:anim calcmode="lin" valueType="num">
                                      <p:cBhvr additive="base">
                                        <p:cTn id="65"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3" grpId="1" build="p"/>
      <p:bldP spid="5" grpId="0"/>
      <p:bldP spid="5"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Efficient pipeline from simple to complex</a:t>
            </a:r>
            <a:endParaRPr dirty="0"/>
          </a:p>
        </p:txBody>
      </p:sp>
      <p:sp>
        <p:nvSpPr>
          <p:cNvPr id="85" name="Google Shape;85;p18"/>
          <p:cNvSpPr txBox="1">
            <a:spLocks noGrp="1"/>
          </p:cNvSpPr>
          <p:nvPr>
            <p:ph type="body" idx="1"/>
          </p:nvPr>
        </p:nvSpPr>
        <p:spPr>
          <a:xfrm>
            <a:off x="311700" y="2859966"/>
            <a:ext cx="6487605" cy="2026098"/>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dirty="0"/>
              <a:t>Dataset: small Amazon product reviews dataset ( reviews from 2016-2018)</a:t>
            </a:r>
          </a:p>
          <a:p>
            <a:pPr marL="457200" lvl="0" indent="-342900" algn="l" rtl="0">
              <a:spcBef>
                <a:spcPts val="0"/>
              </a:spcBef>
              <a:spcAft>
                <a:spcPts val="0"/>
              </a:spcAft>
              <a:buSzPts val="1800"/>
              <a:buChar char="●"/>
            </a:pPr>
            <a:endParaRPr dirty="0"/>
          </a:p>
          <a:p>
            <a:pPr marL="457200" lvl="0" indent="-342900" algn="l" rtl="0">
              <a:spcBef>
                <a:spcPts val="0"/>
              </a:spcBef>
              <a:spcAft>
                <a:spcPts val="0"/>
              </a:spcAft>
              <a:buSzPts val="1800"/>
              <a:buChar char="●"/>
            </a:pPr>
            <a:r>
              <a:rPr lang="en-US" dirty="0"/>
              <a:t>Pre-processing: Merge files</a:t>
            </a:r>
            <a:r>
              <a:rPr lang="en-US" dirty="0">
                <a:sym typeface="Wingdings" panose="05000000000000000000" pitchFamily="2" charset="2"/>
              </a:rPr>
              <a:t> eliminate duplicates eliminate irrelevant columns check for </a:t>
            </a:r>
            <a:r>
              <a:rPr lang="en-US" dirty="0" err="1">
                <a:sym typeface="Wingdings" panose="05000000000000000000" pitchFamily="2" charset="2"/>
              </a:rPr>
              <a:t>NaN</a:t>
            </a:r>
            <a:endParaRPr dirty="0"/>
          </a:p>
        </p:txBody>
      </p:sp>
      <p:sp>
        <p:nvSpPr>
          <p:cNvPr id="2" name="TextBox 1">
            <a:extLst>
              <a:ext uri="{FF2B5EF4-FFF2-40B4-BE49-F238E27FC236}">
                <a16:creationId xmlns:a16="http://schemas.microsoft.com/office/drawing/2014/main" id="{3E049E16-74AE-1985-DF2E-78D61D2DF4BD}"/>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pic>
        <p:nvPicPr>
          <p:cNvPr id="4" name="Picture 3" descr="A logo of a group of people">
            <a:extLst>
              <a:ext uri="{FF2B5EF4-FFF2-40B4-BE49-F238E27FC236}">
                <a16:creationId xmlns:a16="http://schemas.microsoft.com/office/drawing/2014/main" id="{9279F17E-8B4C-C571-7D2E-E8D15147B4A0}"/>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sp>
        <p:nvSpPr>
          <p:cNvPr id="5" name="Oval 4">
            <a:extLst>
              <a:ext uri="{FF2B5EF4-FFF2-40B4-BE49-F238E27FC236}">
                <a16:creationId xmlns:a16="http://schemas.microsoft.com/office/drawing/2014/main" id="{9E1B8DEB-0AAA-1384-91B4-FCE30DAEA52C}"/>
              </a:ext>
            </a:extLst>
          </p:cNvPr>
          <p:cNvSpPr/>
          <p:nvPr/>
        </p:nvSpPr>
        <p:spPr>
          <a:xfrm>
            <a:off x="174292" y="1484858"/>
            <a:ext cx="683341" cy="69951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Raw data</a:t>
            </a:r>
          </a:p>
        </p:txBody>
      </p:sp>
      <p:sp>
        <p:nvSpPr>
          <p:cNvPr id="6" name="Arrow: Right 5">
            <a:extLst>
              <a:ext uri="{FF2B5EF4-FFF2-40B4-BE49-F238E27FC236}">
                <a16:creationId xmlns:a16="http://schemas.microsoft.com/office/drawing/2014/main" id="{9D99B1F6-6145-73F1-FE8B-E59D9C152A06}"/>
              </a:ext>
            </a:extLst>
          </p:cNvPr>
          <p:cNvSpPr/>
          <p:nvPr/>
        </p:nvSpPr>
        <p:spPr>
          <a:xfrm>
            <a:off x="984793" y="1592300"/>
            <a:ext cx="1003852"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Pre-process</a:t>
            </a:r>
          </a:p>
        </p:txBody>
      </p:sp>
      <p:sp>
        <p:nvSpPr>
          <p:cNvPr id="7" name="Rectangle: Rounded Corners 6">
            <a:extLst>
              <a:ext uri="{FF2B5EF4-FFF2-40B4-BE49-F238E27FC236}">
                <a16:creationId xmlns:a16="http://schemas.microsoft.com/office/drawing/2014/main" id="{3DBFE640-F4C2-BF1B-B8A5-CB4F45CB8DBE}"/>
              </a:ext>
            </a:extLst>
          </p:cNvPr>
          <p:cNvSpPr/>
          <p:nvPr/>
        </p:nvSpPr>
        <p:spPr>
          <a:xfrm>
            <a:off x="2115805" y="1484858"/>
            <a:ext cx="1541385" cy="699516"/>
          </a:xfrm>
          <a:prstGeom prst="round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Sentiment analysis </a:t>
            </a:r>
            <a:br>
              <a:rPr lang="en-US" sz="1200" dirty="0"/>
            </a:br>
            <a:r>
              <a:rPr lang="en-US" sz="1200" dirty="0"/>
              <a:t>(fine-tunned BERT)</a:t>
            </a:r>
          </a:p>
        </p:txBody>
      </p:sp>
      <p:sp>
        <p:nvSpPr>
          <p:cNvPr id="8" name="Rectangle: Rounded Corners 7">
            <a:extLst>
              <a:ext uri="{FF2B5EF4-FFF2-40B4-BE49-F238E27FC236}">
                <a16:creationId xmlns:a16="http://schemas.microsoft.com/office/drawing/2014/main" id="{DF23D8C0-7759-4744-771A-23E17E6237FD}"/>
              </a:ext>
            </a:extLst>
          </p:cNvPr>
          <p:cNvSpPr/>
          <p:nvPr/>
        </p:nvSpPr>
        <p:spPr>
          <a:xfrm>
            <a:off x="4557518" y="1458534"/>
            <a:ext cx="1326978" cy="752165"/>
          </a:xfrm>
          <a:prstGeom prst="roundRect">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Cluster creation</a:t>
            </a:r>
            <a:br>
              <a:rPr lang="en-US" sz="1200" dirty="0"/>
            </a:br>
            <a:r>
              <a:rPr lang="en-US" sz="1200" dirty="0"/>
              <a:t>(ML &amp; SBERT)</a:t>
            </a:r>
          </a:p>
        </p:txBody>
      </p:sp>
      <p:sp>
        <p:nvSpPr>
          <p:cNvPr id="9" name="Rectangle: Rounded Corners 8">
            <a:extLst>
              <a:ext uri="{FF2B5EF4-FFF2-40B4-BE49-F238E27FC236}">
                <a16:creationId xmlns:a16="http://schemas.microsoft.com/office/drawing/2014/main" id="{13472D83-8608-9CDA-021E-6A8DA51DB5A1}"/>
              </a:ext>
            </a:extLst>
          </p:cNvPr>
          <p:cNvSpPr/>
          <p:nvPr/>
        </p:nvSpPr>
        <p:spPr>
          <a:xfrm>
            <a:off x="6784823" y="1488135"/>
            <a:ext cx="1202432" cy="692962"/>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Summarization</a:t>
            </a:r>
            <a:br>
              <a:rPr lang="en-US" sz="1200" dirty="0"/>
            </a:br>
            <a:r>
              <a:rPr lang="en-US" sz="1200" dirty="0"/>
              <a:t>(Mistral)</a:t>
            </a:r>
          </a:p>
        </p:txBody>
      </p:sp>
      <p:sp>
        <p:nvSpPr>
          <p:cNvPr id="10" name="Speech Bubble: Oval 9">
            <a:extLst>
              <a:ext uri="{FF2B5EF4-FFF2-40B4-BE49-F238E27FC236}">
                <a16:creationId xmlns:a16="http://schemas.microsoft.com/office/drawing/2014/main" id="{4FEB39A7-ED12-5D77-901A-E65D806848F2}"/>
              </a:ext>
            </a:extLst>
          </p:cNvPr>
          <p:cNvSpPr/>
          <p:nvPr/>
        </p:nvSpPr>
        <p:spPr>
          <a:xfrm>
            <a:off x="7528022" y="2376799"/>
            <a:ext cx="1441685" cy="1261498"/>
          </a:xfrm>
          <a:prstGeom prst="wedgeEllipseCallout">
            <a:avLst>
              <a:gd name="adj1" fmla="val -22895"/>
              <a:gd name="adj2" fmla="val -62135"/>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t>Top products summaries</a:t>
            </a:r>
          </a:p>
        </p:txBody>
      </p:sp>
      <p:sp>
        <p:nvSpPr>
          <p:cNvPr id="11" name="Arrow: Right 10">
            <a:extLst>
              <a:ext uri="{FF2B5EF4-FFF2-40B4-BE49-F238E27FC236}">
                <a16:creationId xmlns:a16="http://schemas.microsoft.com/office/drawing/2014/main" id="{4E939F74-3409-3551-F327-7E0742947B07}"/>
              </a:ext>
            </a:extLst>
          </p:cNvPr>
          <p:cNvSpPr/>
          <p:nvPr/>
        </p:nvSpPr>
        <p:spPr>
          <a:xfrm>
            <a:off x="3915811" y="1592300"/>
            <a:ext cx="383085"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
        <p:nvSpPr>
          <p:cNvPr id="12" name="Arrow: Right 11">
            <a:extLst>
              <a:ext uri="{FF2B5EF4-FFF2-40B4-BE49-F238E27FC236}">
                <a16:creationId xmlns:a16="http://schemas.microsoft.com/office/drawing/2014/main" id="{0F13255D-1296-8DC4-F156-ED9D55FE4689}"/>
              </a:ext>
            </a:extLst>
          </p:cNvPr>
          <p:cNvSpPr/>
          <p:nvPr/>
        </p:nvSpPr>
        <p:spPr>
          <a:xfrm>
            <a:off x="6143117" y="1592300"/>
            <a:ext cx="383085"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1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5">
                                            <p:txEl>
                                              <p:pRg st="0" end="0"/>
                                            </p:txEl>
                                          </p:spTgt>
                                        </p:tgtEl>
                                        <p:attrNameLst>
                                          <p:attrName>style.visibility</p:attrName>
                                        </p:attrNameLst>
                                      </p:cBhvr>
                                      <p:to>
                                        <p:strVal val="visible"/>
                                      </p:to>
                                    </p:set>
                                    <p:animEffect transition="in" filter="fade">
                                      <p:cBhvr>
                                        <p:cTn id="7" dur="500"/>
                                        <p:tgtEl>
                                          <p:spTgt spid="8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5">
                                            <p:txEl>
                                              <p:pRg st="2" end="2"/>
                                            </p:txEl>
                                          </p:spTgt>
                                        </p:tgtEl>
                                        <p:attrNameLst>
                                          <p:attrName>style.visibility</p:attrName>
                                        </p:attrNameLst>
                                      </p:cBhvr>
                                      <p:to>
                                        <p:strVal val="visible"/>
                                      </p:to>
                                    </p:set>
                                    <p:animEffect transition="in" filter="fade">
                                      <p:cBhvr>
                                        <p:cTn id="15" dur="500"/>
                                        <p:tgtEl>
                                          <p:spTgt spid="85">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fade">
                                      <p:cBhvr>
                                        <p:cTn id="4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uiExpand="1" build="p"/>
      <p:bldP spid="5" grpId="0" animBg="1"/>
      <p:bldP spid="6" grpId="0" animBg="1"/>
      <p:bldP spid="7" grpId="0" animBg="1"/>
      <p:bldP spid="8" grpId="0" animBg="1"/>
      <p:bldP spid="9" grpId="0" animBg="1"/>
      <p:bldP spid="10" grpId="0" animBg="1"/>
      <p:bldP spid="11"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120371"/>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Fine-tunned BERT</a:t>
            </a:r>
            <a:br>
              <a:rPr lang="en" dirty="0"/>
            </a:br>
            <a:r>
              <a:rPr lang="en" dirty="0">
                <a:sym typeface="Wingdings" panose="05000000000000000000" pitchFamily="2" charset="2"/>
              </a:rPr>
              <a:t>Simple, Light and Fast sentiment analysis</a:t>
            </a:r>
            <a:endParaRPr dirty="0"/>
          </a:p>
        </p:txBody>
      </p:sp>
      <p:sp>
        <p:nvSpPr>
          <p:cNvPr id="91" name="Google Shape;91;p19"/>
          <p:cNvSpPr txBox="1">
            <a:spLocks noGrp="1"/>
          </p:cNvSpPr>
          <p:nvPr>
            <p:ph type="body" idx="1"/>
          </p:nvPr>
        </p:nvSpPr>
        <p:spPr>
          <a:xfrm>
            <a:off x="311700" y="1395167"/>
            <a:ext cx="8520600" cy="3173708"/>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sz="1600" b="1" dirty="0"/>
              <a:t>Star ratings are flawed</a:t>
            </a:r>
          </a:p>
          <a:p>
            <a:pPr marL="742950" lvl="1" indent="-285750"/>
            <a:r>
              <a:rPr lang="en-US" sz="1400" b="1" dirty="0"/>
              <a:t>Users fail to understand them and their reviews don’t match the rating. </a:t>
            </a:r>
            <a:endParaRPr sz="1400" dirty="0"/>
          </a:p>
          <a:p>
            <a:pPr marL="0" lvl="0" indent="0" algn="l" rtl="0">
              <a:spcBef>
                <a:spcPts val="1200"/>
              </a:spcBef>
              <a:spcAft>
                <a:spcPts val="0"/>
              </a:spcAft>
              <a:buNone/>
            </a:pPr>
            <a:endParaRPr dirty="0"/>
          </a:p>
          <a:p>
            <a:pPr marL="457200" lvl="0" indent="-342900" algn="l" rtl="0">
              <a:spcBef>
                <a:spcPts val="0"/>
              </a:spcBef>
              <a:spcAft>
                <a:spcPts val="0"/>
              </a:spcAft>
              <a:buSzPts val="1800"/>
              <a:buChar char="●"/>
            </a:pPr>
            <a:r>
              <a:rPr lang="en-US" sz="1800" dirty="0"/>
              <a:t>Implementation of simple transformer models with fine tunning for a non-resource intensive solution</a:t>
            </a:r>
          </a:p>
          <a:p>
            <a:pPr lvl="1" indent="-342900">
              <a:buSzPts val="1800"/>
              <a:buChar char="●"/>
            </a:pPr>
            <a:r>
              <a:rPr lang="en-US" sz="1600" dirty="0"/>
              <a:t>Tested </a:t>
            </a:r>
            <a:r>
              <a:rPr lang="en-US" sz="1600" dirty="0" err="1"/>
              <a:t>transofrmers</a:t>
            </a:r>
            <a:r>
              <a:rPr lang="en-US" sz="1600" dirty="0"/>
              <a:t> models: </a:t>
            </a:r>
            <a:r>
              <a:rPr lang="en-US" sz="1600" dirty="0" err="1"/>
              <a:t>DeBERTA</a:t>
            </a:r>
            <a:r>
              <a:rPr lang="en-US" sz="1600" dirty="0"/>
              <a:t>, </a:t>
            </a:r>
            <a:r>
              <a:rPr lang="en-US" sz="1600" dirty="0" err="1"/>
              <a:t>RoBERTA</a:t>
            </a:r>
            <a:r>
              <a:rPr lang="en-US" sz="1600" dirty="0"/>
              <a:t>, </a:t>
            </a:r>
            <a:r>
              <a:rPr lang="en-US" sz="1600" dirty="0" err="1"/>
              <a:t>DistilBERT</a:t>
            </a:r>
            <a:endParaRPr lang="en-US" sz="1600" dirty="0"/>
          </a:p>
          <a:p>
            <a:pPr lvl="2" indent="-342900">
              <a:buSzPts val="1800"/>
              <a:buChar char="●"/>
            </a:pPr>
            <a:r>
              <a:rPr lang="en-US" sz="1200" dirty="0"/>
              <a:t>More resource intensive than BERT</a:t>
            </a:r>
          </a:p>
          <a:p>
            <a:pPr lvl="2" indent="-342900">
              <a:buSzPts val="1800"/>
              <a:buChar char="●"/>
            </a:pPr>
            <a:r>
              <a:rPr lang="en-US" sz="1200" dirty="0"/>
              <a:t>Equal or worse results after fine-tunning. </a:t>
            </a:r>
          </a:p>
          <a:p>
            <a:pPr lvl="2" indent="-342900">
              <a:buSzPts val="1800"/>
              <a:buChar char="●"/>
            </a:pPr>
            <a:endParaRPr lang="en-US" sz="1200" dirty="0"/>
          </a:p>
          <a:p>
            <a:r>
              <a:rPr lang="en-US" sz="1650" dirty="0"/>
              <a:t>BERT</a:t>
            </a:r>
          </a:p>
          <a:p>
            <a:pPr lvl="1"/>
            <a:r>
              <a:rPr lang="en-US" sz="1500" dirty="0"/>
              <a:t>Simple and effective after iterating over hyperparameters to find optimal combination</a:t>
            </a:r>
          </a:p>
          <a:p>
            <a:pPr lvl="2" indent="-342900">
              <a:buSzPts val="1800"/>
              <a:buFont typeface="+mj-lt"/>
              <a:buAutoNum type="arabicPeriod"/>
            </a:pPr>
            <a:endParaRPr lang="en-US" sz="1200" dirty="0"/>
          </a:p>
          <a:p>
            <a:pPr>
              <a:buFont typeface="+mj-lt"/>
              <a:buAutoNum type="arabicPeriod"/>
            </a:pPr>
            <a:endParaRPr dirty="0"/>
          </a:p>
          <a:p>
            <a:pPr marL="0" lvl="0" indent="0" algn="l" rtl="0">
              <a:spcBef>
                <a:spcPts val="1200"/>
              </a:spcBef>
              <a:spcAft>
                <a:spcPts val="1200"/>
              </a:spcAft>
              <a:buNone/>
            </a:pPr>
            <a:endParaRPr dirty="0"/>
          </a:p>
        </p:txBody>
      </p:sp>
      <p:sp>
        <p:nvSpPr>
          <p:cNvPr id="2" name="TextBox 1">
            <a:extLst>
              <a:ext uri="{FF2B5EF4-FFF2-40B4-BE49-F238E27FC236}">
                <a16:creationId xmlns:a16="http://schemas.microsoft.com/office/drawing/2014/main" id="{06E790DE-41F9-04BC-9262-1521E1DA6E75}"/>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pic>
        <p:nvPicPr>
          <p:cNvPr id="4" name="Picture 3" descr="A logo of a group of people">
            <a:extLst>
              <a:ext uri="{FF2B5EF4-FFF2-40B4-BE49-F238E27FC236}">
                <a16:creationId xmlns:a16="http://schemas.microsoft.com/office/drawing/2014/main" id="{E0269D94-FBA5-1858-AAC1-088229C96940}"/>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1">
                                            <p:txEl>
                                              <p:pRg st="0" end="0"/>
                                            </p:txEl>
                                          </p:spTgt>
                                        </p:tgtEl>
                                        <p:attrNameLst>
                                          <p:attrName>style.visibility</p:attrName>
                                        </p:attrNameLst>
                                      </p:cBhvr>
                                      <p:to>
                                        <p:strVal val="visible"/>
                                      </p:to>
                                    </p:set>
                                    <p:animEffect transition="in" filter="fade">
                                      <p:cBhvr>
                                        <p:cTn id="7" dur="500"/>
                                        <p:tgtEl>
                                          <p:spTgt spid="9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1">
                                            <p:txEl>
                                              <p:pRg st="1" end="1"/>
                                            </p:txEl>
                                          </p:spTgt>
                                        </p:tgtEl>
                                        <p:attrNameLst>
                                          <p:attrName>style.visibility</p:attrName>
                                        </p:attrNameLst>
                                      </p:cBhvr>
                                      <p:to>
                                        <p:strVal val="visible"/>
                                      </p:to>
                                    </p:set>
                                    <p:animEffect transition="in" filter="fade">
                                      <p:cBhvr>
                                        <p:cTn id="10" dur="500"/>
                                        <p:tgtEl>
                                          <p:spTgt spid="91">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1">
                                            <p:txEl>
                                              <p:pRg st="3" end="3"/>
                                            </p:txEl>
                                          </p:spTgt>
                                        </p:tgtEl>
                                        <p:attrNameLst>
                                          <p:attrName>style.visibility</p:attrName>
                                        </p:attrNameLst>
                                      </p:cBhvr>
                                      <p:to>
                                        <p:strVal val="visible"/>
                                      </p:to>
                                    </p:set>
                                    <p:animEffect transition="in" filter="fade">
                                      <p:cBhvr>
                                        <p:cTn id="15" dur="500"/>
                                        <p:tgtEl>
                                          <p:spTgt spid="91">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1">
                                            <p:txEl>
                                              <p:pRg st="4" end="4"/>
                                            </p:txEl>
                                          </p:spTgt>
                                        </p:tgtEl>
                                        <p:attrNameLst>
                                          <p:attrName>style.visibility</p:attrName>
                                        </p:attrNameLst>
                                      </p:cBhvr>
                                      <p:to>
                                        <p:strVal val="visible"/>
                                      </p:to>
                                    </p:set>
                                    <p:animEffect transition="in" filter="fade">
                                      <p:cBhvr>
                                        <p:cTn id="18" dur="500"/>
                                        <p:tgtEl>
                                          <p:spTgt spid="91">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1">
                                            <p:txEl>
                                              <p:pRg st="5" end="5"/>
                                            </p:txEl>
                                          </p:spTgt>
                                        </p:tgtEl>
                                        <p:attrNameLst>
                                          <p:attrName>style.visibility</p:attrName>
                                        </p:attrNameLst>
                                      </p:cBhvr>
                                      <p:to>
                                        <p:strVal val="visible"/>
                                      </p:to>
                                    </p:set>
                                    <p:animEffect transition="in" filter="fade">
                                      <p:cBhvr>
                                        <p:cTn id="21" dur="500"/>
                                        <p:tgtEl>
                                          <p:spTgt spid="91">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1">
                                            <p:txEl>
                                              <p:pRg st="6" end="6"/>
                                            </p:txEl>
                                          </p:spTgt>
                                        </p:tgtEl>
                                        <p:attrNameLst>
                                          <p:attrName>style.visibility</p:attrName>
                                        </p:attrNameLst>
                                      </p:cBhvr>
                                      <p:to>
                                        <p:strVal val="visible"/>
                                      </p:to>
                                    </p:set>
                                    <p:animEffect transition="in" filter="fade">
                                      <p:cBhvr>
                                        <p:cTn id="24" dur="500"/>
                                        <p:tgtEl>
                                          <p:spTgt spid="91">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1">
                                            <p:txEl>
                                              <p:pRg st="8" end="8"/>
                                            </p:txEl>
                                          </p:spTgt>
                                        </p:tgtEl>
                                        <p:attrNameLst>
                                          <p:attrName>style.visibility</p:attrName>
                                        </p:attrNameLst>
                                      </p:cBhvr>
                                      <p:to>
                                        <p:strVal val="visible"/>
                                      </p:to>
                                    </p:set>
                                    <p:animEffect transition="in" filter="fade">
                                      <p:cBhvr>
                                        <p:cTn id="29" dur="500"/>
                                        <p:tgtEl>
                                          <p:spTgt spid="91">
                                            <p:txEl>
                                              <p:pRg st="8" end="8"/>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1">
                                            <p:txEl>
                                              <p:pRg st="9" end="9"/>
                                            </p:txEl>
                                          </p:spTgt>
                                        </p:tgtEl>
                                        <p:attrNameLst>
                                          <p:attrName>style.visibility</p:attrName>
                                        </p:attrNameLst>
                                      </p:cBhvr>
                                      <p:to>
                                        <p:strVal val="visible"/>
                                      </p:to>
                                    </p:set>
                                    <p:animEffect transition="in" filter="fade">
                                      <p:cBhvr>
                                        <p:cTn id="32" dur="500"/>
                                        <p:tgtEl>
                                          <p:spTgt spid="91">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7" name="Google Shape;97;p20"/>
          <p:cNvSpPr txBox="1">
            <a:spLocks noGrp="1"/>
          </p:cNvSpPr>
          <p:nvPr>
            <p:ph type="body" idx="1"/>
          </p:nvPr>
        </p:nvSpPr>
        <p:spPr>
          <a:xfrm>
            <a:off x="311700" y="1348033"/>
            <a:ext cx="4703360" cy="3220842"/>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sz="1600" b="1" dirty="0"/>
              <a:t>Star ratings are flawed</a:t>
            </a:r>
          </a:p>
          <a:p>
            <a:pPr marL="742950" lvl="1" indent="-285750"/>
            <a:r>
              <a:rPr lang="en-US" sz="1400" b="1" dirty="0"/>
              <a:t>Users fail to understand them and their reviews don’t match the rating. </a:t>
            </a:r>
            <a:endParaRPr lang="en-US" sz="1400" dirty="0"/>
          </a:p>
          <a:p>
            <a:pPr marL="0" lvl="0" indent="0" algn="l" rtl="0">
              <a:spcBef>
                <a:spcPts val="1200"/>
              </a:spcBef>
              <a:spcAft>
                <a:spcPts val="0"/>
              </a:spcAft>
              <a:buNone/>
            </a:pPr>
            <a:r>
              <a:rPr lang="en-US" dirty="0"/>
              <a:t>Challenge: Biased dataset</a:t>
            </a:r>
          </a:p>
          <a:p>
            <a:pPr marL="0" lvl="0" indent="0" algn="l" rtl="0">
              <a:spcBef>
                <a:spcPts val="1200"/>
              </a:spcBef>
              <a:spcAft>
                <a:spcPts val="0"/>
              </a:spcAft>
              <a:buNone/>
            </a:pPr>
            <a:r>
              <a:rPr lang="en-US" dirty="0"/>
              <a:t>Solution: </a:t>
            </a:r>
          </a:p>
          <a:p>
            <a:pPr marL="742950" lvl="1" indent="-285750">
              <a:spcBef>
                <a:spcPts val="1200"/>
              </a:spcBef>
            </a:pPr>
            <a:r>
              <a:rPr lang="en-US" dirty="0"/>
              <a:t>Weights to balance dataset</a:t>
            </a:r>
          </a:p>
          <a:p>
            <a:pPr marL="742950" lvl="1" indent="-285750">
              <a:spcBef>
                <a:spcPts val="1200"/>
              </a:spcBef>
            </a:pPr>
            <a:r>
              <a:rPr lang="en-US" dirty="0"/>
              <a:t>Iteration over combinations of diverse learning rates and batch sizes</a:t>
            </a:r>
          </a:p>
          <a:p>
            <a:pPr marL="742950" lvl="1" indent="-285750">
              <a:spcBef>
                <a:spcPts val="1200"/>
              </a:spcBef>
            </a:pPr>
            <a:r>
              <a:rPr lang="en-US" dirty="0"/>
              <a:t>Evaluating on negative review accuracy to find optimal hyperparameters</a:t>
            </a:r>
          </a:p>
        </p:txBody>
      </p:sp>
      <p:sp>
        <p:nvSpPr>
          <p:cNvPr id="2" name="TextBox 1">
            <a:extLst>
              <a:ext uri="{FF2B5EF4-FFF2-40B4-BE49-F238E27FC236}">
                <a16:creationId xmlns:a16="http://schemas.microsoft.com/office/drawing/2014/main" id="{1446D333-F7C5-B6DC-E577-FCB6AFC69BC3}"/>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pic>
        <p:nvPicPr>
          <p:cNvPr id="4" name="Picture 3" descr="A logo of a group of people">
            <a:extLst>
              <a:ext uri="{FF2B5EF4-FFF2-40B4-BE49-F238E27FC236}">
                <a16:creationId xmlns:a16="http://schemas.microsoft.com/office/drawing/2014/main" id="{2BBAFA6A-7D74-1B67-FECD-484CC97B76E2}"/>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pic>
        <p:nvPicPr>
          <p:cNvPr id="6" name="Picture 5">
            <a:extLst>
              <a:ext uri="{FF2B5EF4-FFF2-40B4-BE49-F238E27FC236}">
                <a16:creationId xmlns:a16="http://schemas.microsoft.com/office/drawing/2014/main" id="{3DFA0A73-A058-6488-774B-7E59C8498683}"/>
              </a:ext>
            </a:extLst>
          </p:cNvPr>
          <p:cNvPicPr>
            <a:picLocks noChangeAspect="1"/>
          </p:cNvPicPr>
          <p:nvPr/>
        </p:nvPicPr>
        <p:blipFill>
          <a:blip r:embed="rId5"/>
          <a:stretch>
            <a:fillRect/>
          </a:stretch>
        </p:blipFill>
        <p:spPr>
          <a:xfrm>
            <a:off x="5236810" y="1348033"/>
            <a:ext cx="3405947" cy="1923086"/>
          </a:xfrm>
          <a:prstGeom prst="rect">
            <a:avLst/>
          </a:prstGeom>
        </p:spPr>
      </p:pic>
      <p:pic>
        <p:nvPicPr>
          <p:cNvPr id="9" name="Picture 8">
            <a:extLst>
              <a:ext uri="{FF2B5EF4-FFF2-40B4-BE49-F238E27FC236}">
                <a16:creationId xmlns:a16="http://schemas.microsoft.com/office/drawing/2014/main" id="{BD8A9BBF-BAED-1CDF-4D48-625343B82F4A}"/>
              </a:ext>
            </a:extLst>
          </p:cNvPr>
          <p:cNvPicPr>
            <a:picLocks noChangeAspect="1"/>
          </p:cNvPicPr>
          <p:nvPr/>
        </p:nvPicPr>
        <p:blipFill>
          <a:blip r:embed="rId6"/>
          <a:stretch>
            <a:fillRect/>
          </a:stretch>
        </p:blipFill>
        <p:spPr>
          <a:xfrm>
            <a:off x="4982188" y="1348033"/>
            <a:ext cx="3915190" cy="3220842"/>
          </a:xfrm>
          <a:prstGeom prst="rect">
            <a:avLst/>
          </a:prstGeom>
        </p:spPr>
      </p:pic>
      <p:sp>
        <p:nvSpPr>
          <p:cNvPr id="12" name="Google Shape;90;p19">
            <a:extLst>
              <a:ext uri="{FF2B5EF4-FFF2-40B4-BE49-F238E27FC236}">
                <a16:creationId xmlns:a16="http://schemas.microsoft.com/office/drawing/2014/main" id="{F78E8385-86BF-DBAC-A9E6-4D4BD052BC26}"/>
              </a:ext>
            </a:extLst>
          </p:cNvPr>
          <p:cNvSpPr txBox="1">
            <a:spLocks noGrp="1"/>
          </p:cNvSpPr>
          <p:nvPr>
            <p:ph type="title"/>
          </p:nvPr>
        </p:nvSpPr>
        <p:spPr>
          <a:xfrm>
            <a:off x="311700" y="120371"/>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Fine-tunned BERT</a:t>
            </a:r>
            <a:br>
              <a:rPr lang="en" dirty="0"/>
            </a:br>
            <a:r>
              <a:rPr lang="en" dirty="0">
                <a:sym typeface="Wingdings" panose="05000000000000000000" pitchFamily="2" charset="2"/>
              </a:rPr>
              <a:t>Simple, Light and Fast sentiment analysis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7">
                                            <p:txEl>
                                              <p:pRg st="0" end="0"/>
                                            </p:txEl>
                                          </p:spTgt>
                                        </p:tgtEl>
                                        <p:attrNameLst>
                                          <p:attrName>style.visibility</p:attrName>
                                        </p:attrNameLst>
                                      </p:cBhvr>
                                      <p:to>
                                        <p:strVal val="visible"/>
                                      </p:to>
                                    </p:set>
                                    <p:animEffect transition="in" filter="fade">
                                      <p:cBhvr>
                                        <p:cTn id="7" dur="500"/>
                                        <p:tgtEl>
                                          <p:spTgt spid="9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7">
                                            <p:txEl>
                                              <p:pRg st="1" end="1"/>
                                            </p:txEl>
                                          </p:spTgt>
                                        </p:tgtEl>
                                        <p:attrNameLst>
                                          <p:attrName>style.visibility</p:attrName>
                                        </p:attrNameLst>
                                      </p:cBhvr>
                                      <p:to>
                                        <p:strVal val="visible"/>
                                      </p:to>
                                    </p:set>
                                    <p:animEffect transition="in" filter="fade">
                                      <p:cBhvr>
                                        <p:cTn id="10" dur="500"/>
                                        <p:tgtEl>
                                          <p:spTgt spid="9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7">
                                            <p:txEl>
                                              <p:pRg st="2" end="2"/>
                                            </p:txEl>
                                          </p:spTgt>
                                        </p:tgtEl>
                                        <p:attrNameLst>
                                          <p:attrName>style.visibility</p:attrName>
                                        </p:attrNameLst>
                                      </p:cBhvr>
                                      <p:to>
                                        <p:strVal val="visible"/>
                                      </p:to>
                                    </p:set>
                                    <p:animEffect transition="in" filter="fade">
                                      <p:cBhvr>
                                        <p:cTn id="15" dur="500"/>
                                        <p:tgtEl>
                                          <p:spTgt spid="97">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7">
                                            <p:txEl>
                                              <p:pRg st="3" end="3"/>
                                            </p:txEl>
                                          </p:spTgt>
                                        </p:tgtEl>
                                        <p:attrNameLst>
                                          <p:attrName>style.visibility</p:attrName>
                                        </p:attrNameLst>
                                      </p:cBhvr>
                                      <p:to>
                                        <p:strVal val="visible"/>
                                      </p:to>
                                    </p:set>
                                    <p:animEffect transition="in" filter="fade">
                                      <p:cBhvr>
                                        <p:cTn id="20" dur="500"/>
                                        <p:tgtEl>
                                          <p:spTgt spid="97">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7">
                                            <p:txEl>
                                              <p:pRg st="4" end="4"/>
                                            </p:txEl>
                                          </p:spTgt>
                                        </p:tgtEl>
                                        <p:attrNameLst>
                                          <p:attrName>style.visibility</p:attrName>
                                        </p:attrNameLst>
                                      </p:cBhvr>
                                      <p:to>
                                        <p:strVal val="visible"/>
                                      </p:to>
                                    </p:set>
                                    <p:animEffect transition="in" filter="fade">
                                      <p:cBhvr>
                                        <p:cTn id="23" dur="500"/>
                                        <p:tgtEl>
                                          <p:spTgt spid="97">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7">
                                            <p:txEl>
                                              <p:pRg st="5" end="5"/>
                                            </p:txEl>
                                          </p:spTgt>
                                        </p:tgtEl>
                                        <p:attrNameLst>
                                          <p:attrName>style.visibility</p:attrName>
                                        </p:attrNameLst>
                                      </p:cBhvr>
                                      <p:to>
                                        <p:strVal val="visible"/>
                                      </p:to>
                                    </p:set>
                                    <p:animEffect transition="in" filter="fade">
                                      <p:cBhvr>
                                        <p:cTn id="26" dur="500"/>
                                        <p:tgtEl>
                                          <p:spTgt spid="97">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97">
                                            <p:txEl>
                                              <p:pRg st="6" end="6"/>
                                            </p:txEl>
                                          </p:spTgt>
                                        </p:tgtEl>
                                        <p:attrNameLst>
                                          <p:attrName>style.visibility</p:attrName>
                                        </p:attrNameLst>
                                      </p:cBhvr>
                                      <p:to>
                                        <p:strVal val="visible"/>
                                      </p:to>
                                    </p:set>
                                    <p:animEffect transition="in" filter="fade">
                                      <p:cBhvr>
                                        <p:cTn id="29" dur="500"/>
                                        <p:tgtEl>
                                          <p:spTgt spid="97">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500"/>
                                        <p:tgtEl>
                                          <p:spTgt spid="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US" dirty="0"/>
              <a:t>Harnessing the power of ML &amp; transformers</a:t>
            </a:r>
            <a:endParaRPr dirty="0"/>
          </a:p>
        </p:txBody>
      </p:sp>
      <p:sp>
        <p:nvSpPr>
          <p:cNvPr id="103" name="Google Shape;103;p21"/>
          <p:cNvSpPr txBox="1">
            <a:spLocks noGrp="1"/>
          </p:cNvSpPr>
          <p:nvPr>
            <p:ph type="body" idx="1"/>
          </p:nvPr>
        </p:nvSpPr>
        <p:spPr>
          <a:xfrm>
            <a:off x="311700" y="1423447"/>
            <a:ext cx="8520600" cy="3145428"/>
          </a:xfrm>
          <a:prstGeom prst="rect">
            <a:avLst/>
          </a:prstGeom>
        </p:spPr>
        <p:txBody>
          <a:bodyPr spcFirstLastPara="1" wrap="square" lIns="91425" tIns="91425" rIns="91425" bIns="91425" anchor="t" anchorCtr="0">
            <a:normAutofit/>
          </a:bodyPr>
          <a:lstStyle/>
          <a:p>
            <a:r>
              <a:rPr lang="en-US" sz="1650" dirty="0"/>
              <a:t>Traditional categorization is too broad for todays offering</a:t>
            </a:r>
          </a:p>
          <a:p>
            <a:pPr lvl="1"/>
            <a:r>
              <a:rPr lang="en-US" sz="1500" dirty="0"/>
              <a:t>Lack of insights into true competitors</a:t>
            </a:r>
          </a:p>
          <a:p>
            <a:pPr lvl="1"/>
            <a:r>
              <a:rPr lang="en-US" sz="1500" dirty="0"/>
              <a:t>Untapped markets to be discovered</a:t>
            </a:r>
          </a:p>
          <a:p>
            <a:pPr lvl="1"/>
            <a:r>
              <a:rPr lang="en-US" sz="1500" dirty="0"/>
              <a:t>Cross-selling opportunities </a:t>
            </a:r>
          </a:p>
          <a:p>
            <a:pPr marL="596900" lvl="1" indent="0">
              <a:buNone/>
            </a:pPr>
            <a:endParaRPr lang="en-US" sz="1500" dirty="0"/>
          </a:p>
          <a:p>
            <a:r>
              <a:rPr lang="en-US" sz="1650" dirty="0"/>
              <a:t>Combination of ML &amp; SBERT </a:t>
            </a:r>
            <a:r>
              <a:rPr lang="en-US" sz="1650" dirty="0">
                <a:sym typeface="Wingdings" panose="05000000000000000000" pitchFamily="2" charset="2"/>
              </a:rPr>
              <a:t> Winning team</a:t>
            </a:r>
            <a:endParaRPr lang="en-US" sz="1650" dirty="0"/>
          </a:p>
          <a:p>
            <a:pPr lvl="1" indent="-342900">
              <a:buSzPts val="1800"/>
            </a:pPr>
            <a:r>
              <a:rPr lang="en-US" sz="1400" dirty="0"/>
              <a:t>Combination of </a:t>
            </a:r>
            <a:r>
              <a:rPr lang="en-US" sz="1400" dirty="0" err="1"/>
              <a:t>Tf</a:t>
            </a:r>
            <a:r>
              <a:rPr lang="en-US" sz="1400" dirty="0"/>
              <a:t>-IDF &amp; SBERT embeddings to cluster with K-means</a:t>
            </a:r>
          </a:p>
          <a:p>
            <a:pPr lvl="1" indent="-342900">
              <a:buSzPts val="1800"/>
              <a:buFont typeface="+mj-lt"/>
              <a:buAutoNum type="arabicPeriod"/>
            </a:pPr>
            <a:endParaRPr lang="en-US" sz="1500" dirty="0"/>
          </a:p>
          <a:p>
            <a:r>
              <a:rPr lang="en-US" dirty="0"/>
              <a:t>Room for improvement</a:t>
            </a:r>
          </a:p>
          <a:p>
            <a:pPr lvl="1"/>
            <a:r>
              <a:rPr lang="en-US" dirty="0"/>
              <a:t>Retrieving product descriptions would bring key information for more accurate categorization and sub categorization</a:t>
            </a:r>
          </a:p>
          <a:p>
            <a:pPr lvl="1"/>
            <a:r>
              <a:rPr lang="en-US" dirty="0"/>
              <a:t>Abstract titles with buzzwords provide little insight into the product sometimes</a:t>
            </a:r>
            <a:endParaRPr dirty="0"/>
          </a:p>
        </p:txBody>
      </p:sp>
      <p:sp>
        <p:nvSpPr>
          <p:cNvPr id="2" name="TextBox 1">
            <a:extLst>
              <a:ext uri="{FF2B5EF4-FFF2-40B4-BE49-F238E27FC236}">
                <a16:creationId xmlns:a16="http://schemas.microsoft.com/office/drawing/2014/main" id="{474C07F7-4603-B7CE-F060-81E95BBC3896}"/>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pic>
        <p:nvPicPr>
          <p:cNvPr id="4" name="Picture 3" descr="A logo of a group of people">
            <a:extLst>
              <a:ext uri="{FF2B5EF4-FFF2-40B4-BE49-F238E27FC236}">
                <a16:creationId xmlns:a16="http://schemas.microsoft.com/office/drawing/2014/main" id="{06B97881-2C5F-9D75-0105-1D2390B13B57}"/>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3">
                                            <p:txEl>
                                              <p:pRg st="0" end="0"/>
                                            </p:txEl>
                                          </p:spTgt>
                                        </p:tgtEl>
                                        <p:attrNameLst>
                                          <p:attrName>style.visibility</p:attrName>
                                        </p:attrNameLst>
                                      </p:cBhvr>
                                      <p:to>
                                        <p:strVal val="visible"/>
                                      </p:to>
                                    </p:set>
                                    <p:animEffect transition="in" filter="fade">
                                      <p:cBhvr>
                                        <p:cTn id="7" dur="500"/>
                                        <p:tgtEl>
                                          <p:spTgt spid="10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3">
                                            <p:txEl>
                                              <p:pRg st="1" end="1"/>
                                            </p:txEl>
                                          </p:spTgt>
                                        </p:tgtEl>
                                        <p:attrNameLst>
                                          <p:attrName>style.visibility</p:attrName>
                                        </p:attrNameLst>
                                      </p:cBhvr>
                                      <p:to>
                                        <p:strVal val="visible"/>
                                      </p:to>
                                    </p:set>
                                    <p:animEffect transition="in" filter="fade">
                                      <p:cBhvr>
                                        <p:cTn id="10" dur="500"/>
                                        <p:tgtEl>
                                          <p:spTgt spid="10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3">
                                            <p:txEl>
                                              <p:pRg st="2" end="2"/>
                                            </p:txEl>
                                          </p:spTgt>
                                        </p:tgtEl>
                                        <p:attrNameLst>
                                          <p:attrName>style.visibility</p:attrName>
                                        </p:attrNameLst>
                                      </p:cBhvr>
                                      <p:to>
                                        <p:strVal val="visible"/>
                                      </p:to>
                                    </p:set>
                                    <p:animEffect transition="in" filter="fade">
                                      <p:cBhvr>
                                        <p:cTn id="13" dur="500"/>
                                        <p:tgtEl>
                                          <p:spTgt spid="10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3">
                                            <p:txEl>
                                              <p:pRg st="3" end="3"/>
                                            </p:txEl>
                                          </p:spTgt>
                                        </p:tgtEl>
                                        <p:attrNameLst>
                                          <p:attrName>style.visibility</p:attrName>
                                        </p:attrNameLst>
                                      </p:cBhvr>
                                      <p:to>
                                        <p:strVal val="visible"/>
                                      </p:to>
                                    </p:set>
                                    <p:animEffect transition="in" filter="fade">
                                      <p:cBhvr>
                                        <p:cTn id="16" dur="500"/>
                                        <p:tgtEl>
                                          <p:spTgt spid="10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3">
                                            <p:txEl>
                                              <p:pRg st="5" end="5"/>
                                            </p:txEl>
                                          </p:spTgt>
                                        </p:tgtEl>
                                        <p:attrNameLst>
                                          <p:attrName>style.visibility</p:attrName>
                                        </p:attrNameLst>
                                      </p:cBhvr>
                                      <p:to>
                                        <p:strVal val="visible"/>
                                      </p:to>
                                    </p:set>
                                    <p:animEffect transition="in" filter="fade">
                                      <p:cBhvr>
                                        <p:cTn id="21" dur="500"/>
                                        <p:tgtEl>
                                          <p:spTgt spid="10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03">
                                            <p:txEl>
                                              <p:pRg st="6" end="6"/>
                                            </p:txEl>
                                          </p:spTgt>
                                        </p:tgtEl>
                                        <p:attrNameLst>
                                          <p:attrName>style.visibility</p:attrName>
                                        </p:attrNameLst>
                                      </p:cBhvr>
                                      <p:to>
                                        <p:strVal val="visible"/>
                                      </p:to>
                                    </p:set>
                                    <p:animEffect transition="in" filter="fade">
                                      <p:cBhvr>
                                        <p:cTn id="24" dur="500"/>
                                        <p:tgtEl>
                                          <p:spTgt spid="10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3">
                                            <p:txEl>
                                              <p:pRg st="8" end="8"/>
                                            </p:txEl>
                                          </p:spTgt>
                                        </p:tgtEl>
                                        <p:attrNameLst>
                                          <p:attrName>style.visibility</p:attrName>
                                        </p:attrNameLst>
                                      </p:cBhvr>
                                      <p:to>
                                        <p:strVal val="visible"/>
                                      </p:to>
                                    </p:set>
                                    <p:animEffect transition="in" filter="fade">
                                      <p:cBhvr>
                                        <p:cTn id="29" dur="500"/>
                                        <p:tgtEl>
                                          <p:spTgt spid="103">
                                            <p:txEl>
                                              <p:pRg st="8" end="8"/>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3">
                                            <p:txEl>
                                              <p:pRg st="9" end="9"/>
                                            </p:txEl>
                                          </p:spTgt>
                                        </p:tgtEl>
                                        <p:attrNameLst>
                                          <p:attrName>style.visibility</p:attrName>
                                        </p:attrNameLst>
                                      </p:cBhvr>
                                      <p:to>
                                        <p:strVal val="visible"/>
                                      </p:to>
                                    </p:set>
                                    <p:animEffect transition="in" filter="fade">
                                      <p:cBhvr>
                                        <p:cTn id="32" dur="500"/>
                                        <p:tgtEl>
                                          <p:spTgt spid="103">
                                            <p:txEl>
                                              <p:pRg st="9" end="9"/>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3">
                                            <p:txEl>
                                              <p:pRg st="10" end="10"/>
                                            </p:txEl>
                                          </p:spTgt>
                                        </p:tgtEl>
                                        <p:attrNameLst>
                                          <p:attrName>style.visibility</p:attrName>
                                        </p:attrNameLst>
                                      </p:cBhvr>
                                      <p:to>
                                        <p:strVal val="visible"/>
                                      </p:to>
                                    </p:set>
                                    <p:animEffect transition="in" filter="fade">
                                      <p:cBhvr>
                                        <p:cTn id="35" dur="500"/>
                                        <p:tgtEl>
                                          <p:spTgt spid="10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2"/>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Clustering – a work in progress</a:t>
            </a:r>
            <a:endParaRPr dirty="0"/>
          </a:p>
        </p:txBody>
      </p:sp>
      <p:sp>
        <p:nvSpPr>
          <p:cNvPr id="109" name="Google Shape;109;p22"/>
          <p:cNvSpPr txBox="1">
            <a:spLocks noGrp="1"/>
          </p:cNvSpPr>
          <p:nvPr>
            <p:ph type="body" idx="1"/>
          </p:nvPr>
        </p:nvSpPr>
        <p:spPr>
          <a:xfrm>
            <a:off x="311700" y="1404593"/>
            <a:ext cx="4119513" cy="3164281"/>
          </a:xfrm>
          <a:prstGeom prst="rect">
            <a:avLst/>
          </a:prstGeom>
        </p:spPr>
        <p:txBody>
          <a:bodyPr spcFirstLastPara="1" wrap="square" lIns="91425" tIns="91425" rIns="91425" bIns="91425" anchor="t" anchorCtr="0">
            <a:normAutofit/>
          </a:bodyPr>
          <a:lstStyle/>
          <a:p>
            <a:pPr marL="631825" indent="-547688">
              <a:spcBef>
                <a:spcPts val="1200"/>
              </a:spcBef>
            </a:pPr>
            <a:r>
              <a:rPr lang="en-US" dirty="0"/>
              <a:t>Iteration over cluster number from 2 to 13 yields the best silhouette score at 10 clusters</a:t>
            </a:r>
          </a:p>
          <a:p>
            <a:pPr marL="895350" lvl="2" indent="-354013">
              <a:spcBef>
                <a:spcPts val="1200"/>
              </a:spcBef>
              <a:buSzPts val="1800"/>
              <a:buChar char="●"/>
            </a:pPr>
            <a:r>
              <a:rPr lang="en-US" sz="1400" dirty="0"/>
              <a:t>Silhouette Score for 10 clusters: 0.7457376718521118</a:t>
            </a:r>
          </a:p>
          <a:p>
            <a:pPr marL="631825" lvl="1" indent="-547688">
              <a:spcBef>
                <a:spcPts val="1200"/>
              </a:spcBef>
              <a:buSzPts val="1800"/>
              <a:buChar char="●"/>
            </a:pPr>
            <a:r>
              <a:rPr lang="en-US" dirty="0"/>
              <a:t>Buzzwords, and SEO oriented titles prove a challenge for clustering</a:t>
            </a:r>
            <a:endParaRPr dirty="0"/>
          </a:p>
          <a:p>
            <a:pPr marL="0" lvl="0" indent="0" algn="l" rtl="0">
              <a:spcBef>
                <a:spcPts val="1200"/>
              </a:spcBef>
              <a:spcAft>
                <a:spcPts val="1200"/>
              </a:spcAft>
              <a:buNone/>
            </a:pPr>
            <a:endParaRPr dirty="0"/>
          </a:p>
        </p:txBody>
      </p:sp>
      <p:sp>
        <p:nvSpPr>
          <p:cNvPr id="2" name="TextBox 1">
            <a:extLst>
              <a:ext uri="{FF2B5EF4-FFF2-40B4-BE49-F238E27FC236}">
                <a16:creationId xmlns:a16="http://schemas.microsoft.com/office/drawing/2014/main" id="{EE0AE435-E2D1-26D7-C4FA-6885056D0527}"/>
              </a:ext>
            </a:extLst>
          </p:cNvPr>
          <p:cNvSpPr txBox="1"/>
          <p:nvPr/>
        </p:nvSpPr>
        <p:spPr>
          <a:xfrm>
            <a:off x="174292" y="4804946"/>
            <a:ext cx="8795415" cy="338554"/>
          </a:xfrm>
          <a:prstGeom prst="rect">
            <a:avLst/>
          </a:prstGeom>
          <a:noFill/>
        </p:spPr>
        <p:txBody>
          <a:bodyPr wrap="square">
            <a:spAutoFit/>
          </a:bodyPr>
          <a:lstStyle/>
          <a:p>
            <a:r>
              <a:rPr lang="en-US" sz="1600" i="1" dirty="0"/>
              <a:t>Turning reviews into actionable insights through AI-powered sentiment clustering and summarization.</a:t>
            </a:r>
          </a:p>
        </p:txBody>
      </p:sp>
      <p:pic>
        <p:nvPicPr>
          <p:cNvPr id="4" name="Picture 3" descr="A logo of a group of people">
            <a:extLst>
              <a:ext uri="{FF2B5EF4-FFF2-40B4-BE49-F238E27FC236}">
                <a16:creationId xmlns:a16="http://schemas.microsoft.com/office/drawing/2014/main" id="{F5A53377-AF37-698D-AE0F-3629F8269AAC}"/>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brightnessContrast bright="-40000" contrast="40000"/>
                    </a14:imgEffect>
                  </a14:imgLayer>
                </a14:imgProps>
              </a:ext>
            </a:extLst>
          </a:blip>
          <a:srcRect b="27800"/>
          <a:stretch/>
        </p:blipFill>
        <p:spPr>
          <a:xfrm>
            <a:off x="8353105" y="-118918"/>
            <a:ext cx="961156" cy="693953"/>
          </a:xfrm>
          <a:prstGeom prst="rect">
            <a:avLst/>
          </a:prstGeom>
        </p:spPr>
      </p:pic>
      <p:pic>
        <p:nvPicPr>
          <p:cNvPr id="6" name="Picture 5">
            <a:extLst>
              <a:ext uri="{FF2B5EF4-FFF2-40B4-BE49-F238E27FC236}">
                <a16:creationId xmlns:a16="http://schemas.microsoft.com/office/drawing/2014/main" id="{AB79CA80-6499-FBD4-80A9-77DA6AAA20ED}"/>
              </a:ext>
            </a:extLst>
          </p:cNvPr>
          <p:cNvPicPr>
            <a:picLocks noChangeAspect="1"/>
          </p:cNvPicPr>
          <p:nvPr/>
        </p:nvPicPr>
        <p:blipFill>
          <a:blip r:embed="rId5"/>
          <a:stretch>
            <a:fillRect/>
          </a:stretch>
        </p:blipFill>
        <p:spPr>
          <a:xfrm>
            <a:off x="4431213" y="1305254"/>
            <a:ext cx="4712787" cy="32636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9">
                                            <p:txEl>
                                              <p:pRg st="0" end="0"/>
                                            </p:txEl>
                                          </p:spTgt>
                                        </p:tgtEl>
                                        <p:attrNameLst>
                                          <p:attrName>style.visibility</p:attrName>
                                        </p:attrNameLst>
                                      </p:cBhvr>
                                      <p:to>
                                        <p:strVal val="visible"/>
                                      </p:to>
                                    </p:set>
                                    <p:animEffect transition="in" filter="fade">
                                      <p:cBhvr>
                                        <p:cTn id="7" dur="500"/>
                                        <p:tgtEl>
                                          <p:spTgt spid="10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9">
                                            <p:txEl>
                                              <p:pRg st="1" end="1"/>
                                            </p:txEl>
                                          </p:spTgt>
                                        </p:tgtEl>
                                        <p:attrNameLst>
                                          <p:attrName>style.visibility</p:attrName>
                                        </p:attrNameLst>
                                      </p:cBhvr>
                                      <p:to>
                                        <p:strVal val="visible"/>
                                      </p:to>
                                    </p:set>
                                    <p:animEffect transition="in" filter="fade">
                                      <p:cBhvr>
                                        <p:cTn id="10" dur="500"/>
                                        <p:tgtEl>
                                          <p:spTgt spid="109">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9">
                                            <p:txEl>
                                              <p:pRg st="2" end="2"/>
                                            </p:txEl>
                                          </p:spTgt>
                                        </p:tgtEl>
                                        <p:attrNameLst>
                                          <p:attrName>style.visibility</p:attrName>
                                        </p:attrNameLst>
                                      </p:cBhvr>
                                      <p:to>
                                        <p:strVal val="visible"/>
                                      </p:to>
                                    </p:set>
                                    <p:animEffect transition="in" filter="fade">
                                      <p:cBhvr>
                                        <p:cTn id="13" dur="500"/>
                                        <p:tgtEl>
                                          <p:spTgt spid="109">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build="p"/>
    </p:bldLst>
  </p:timing>
</p:sld>
</file>

<file path=ppt/theme/theme1.xml><?xml version="1.0" encoding="utf-8"?>
<a:theme xmlns:a="http://schemas.openxmlformats.org/drawingml/2006/main" name="Retrospect">
  <a:themeElements>
    <a:clrScheme name="Retrospect">
      <a:dk1>
        <a:srgbClr val="000000"/>
      </a:dk1>
      <a:lt1>
        <a:srgbClr val="FFFFFF"/>
      </a:lt1>
      <a:dk2>
        <a:srgbClr val="46464A"/>
      </a:dk2>
      <a:lt2>
        <a:srgbClr val="D1D9E1"/>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BAB94BD4-5D6D-4148-AB57-A4CCF1FD4E0C}"/>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396</TotalTime>
  <Words>1371</Words>
  <Application>Microsoft Office PowerPoint</Application>
  <PresentationFormat>On-screen Show (16:9)</PresentationFormat>
  <Paragraphs>146</Paragraphs>
  <Slides>14</Slides>
  <Notes>14</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Wingdings</vt:lpstr>
      <vt:lpstr>Retrospect</vt:lpstr>
      <vt:lpstr>SenCluSum AI</vt:lpstr>
      <vt:lpstr>SCS Tapping into the untapped potential of reviews</vt:lpstr>
      <vt:lpstr>PowerPoint Presentation</vt:lpstr>
      <vt:lpstr>SCS Tapping into the untapped potential of reviews</vt:lpstr>
      <vt:lpstr>Efficient pipeline from simple to complex</vt:lpstr>
      <vt:lpstr>Fine-tunned BERT Simple, Light and Fast sentiment analysis</vt:lpstr>
      <vt:lpstr>Fine-tunned BERT Simple, Light and Fast sentiment analysis</vt:lpstr>
      <vt:lpstr>Harnessing the power of ML &amp; transformers</vt:lpstr>
      <vt:lpstr>Clustering – a work in progress</vt:lpstr>
      <vt:lpstr>Leveraging pre-trained Mistral</vt:lpstr>
      <vt:lpstr>Prompt engineering on Mistral Key Insights and Final Evaluation Results</vt:lpstr>
      <vt:lpstr>Prompt engineering on Mistral Key Insights and Final Evaluation Results</vt:lpstr>
      <vt:lpstr>Takeaway</vt:lpstr>
      <vt:lpstr>What is your story?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Salva</dc:creator>
  <cp:lastModifiedBy>msoft4398</cp:lastModifiedBy>
  <cp:revision>6</cp:revision>
  <dcterms:modified xsi:type="dcterms:W3CDTF">2024-10-18T15:12:23Z</dcterms:modified>
</cp:coreProperties>
</file>